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12192000"/>
  <p:embeddedFontLst>
    <p:embeddedFont>
      <p:font typeface="微软雅黑" panose="020B0503020204020204" pitchFamily="34" charset="-122"/>
      <p:regular r:id="rId29"/>
      <p:bold r:id="rId30"/>
    </p:embeddedFont>
    <p:embeddedFont>
      <p:font typeface="MiSans" pitchFamily="2" charset="-122"/>
      <p:regular r:id="rId31"/>
    </p:embeddedFont>
    <p:embeddedFont>
      <p:font typeface="Noto Sans SC" panose="020B0200000000000000" pitchFamily="34" charset="-128"/>
      <p:regular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</p:embeddedFontLst>
  <p:defaultTextStyle>
    <a:defPPr>
      <a:defRPr lang="es-P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4959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0-d2nf6b18bjvh7rlj013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72390" y="-84455"/>
            <a:ext cx="13742035" cy="7143115"/>
          </a:xfrm>
          <a:prstGeom prst="rect">
            <a:avLst/>
          </a:prstGeom>
          <a:gradFill flip="none" rotWithShape="1">
            <a:gsLst>
              <a:gs pos="0">
                <a:srgbClr val="EAEEF4"/>
              </a:gs>
              <a:gs pos="14000">
                <a:srgbClr val="EFF3F7"/>
              </a:gs>
              <a:gs pos="68000">
                <a:srgbClr val="F3F7FA">
                  <a:alpha val="0"/>
                </a:srgbClr>
              </a:gs>
              <a:gs pos="100000">
                <a:srgbClr val="F3F7FA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-72390" y="-84455"/>
            <a:ext cx="13742035" cy="71431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26745" y="6151880"/>
            <a:ext cx="4345305" cy="33147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26745" y="6151880"/>
            <a:ext cx="4345305" cy="3314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 algn="l">
              <a:lnSpc>
                <a:spcPct val="9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Kimi AI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211695" y="6116955"/>
            <a:ext cx="4448810" cy="3663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r">
              <a:lnSpc>
                <a:spcPct val="9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2025/08/05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1450859" y="428881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1450859" y="42888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450859" y="525855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450859" y="52585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1450859" y="622829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1450859" y="622829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099607" y="629319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pic>
        <p:nvPicPr>
          <p:cNvPr id="15" name="Image 1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16200000">
            <a:off x="1080135" y="44450"/>
            <a:ext cx="262890" cy="1170305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626745" y="2816860"/>
            <a:ext cx="7075805" cy="2139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Ejecutando IA localmente con exo: shard y memoria unificada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71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03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Modelos y VRAM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20574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Modelos comunes y memoria que consumen (FP16)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-254000" y="2768600"/>
            <a:ext cx="4330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lnSpc>
                <a:spcPct val="130000"/>
              </a:lnSpc>
              <a:buNone/>
            </a:pP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Phi-3 Mini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4284067" y="2717800"/>
            <a:ext cx="381000" cy="406400"/>
          </a:xfrm>
          <a:custGeom>
            <a:avLst/>
            <a:gdLst/>
            <a:ahLst/>
            <a:cxnLst/>
            <a:rect l="l" t="t" r="r" b="b"/>
            <a:pathLst>
              <a:path w="381000" h="406400">
                <a:moveTo>
                  <a:pt x="50799" y="0"/>
                </a:moveTo>
                <a:lnTo>
                  <a:pt x="330201" y="0"/>
                </a:lnTo>
                <a:cubicBezTo>
                  <a:pt x="358238" y="0"/>
                  <a:pt x="381000" y="22762"/>
                  <a:pt x="381000" y="50799"/>
                </a:cubicBezTo>
                <a:lnTo>
                  <a:pt x="381000" y="355601"/>
                </a:lnTo>
                <a:cubicBezTo>
                  <a:pt x="381000" y="383657"/>
                  <a:pt x="358257" y="406400"/>
                  <a:pt x="330201" y="406400"/>
                </a:cubicBezTo>
                <a:lnTo>
                  <a:pt x="50799" y="406400"/>
                </a:lnTo>
                <a:cubicBezTo>
                  <a:pt x="22762" y="406400"/>
                  <a:pt x="0" y="383638"/>
                  <a:pt x="0" y="355601"/>
                </a:cubicBezTo>
                <a:lnTo>
                  <a:pt x="0" y="50799"/>
                </a:lnTo>
                <a:cubicBezTo>
                  <a:pt x="0" y="22762"/>
                  <a:pt x="22762" y="0"/>
                  <a:pt x="50799" y="0"/>
                </a:cubicBez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6" name="Text 3"/>
          <p:cNvSpPr/>
          <p:nvPr/>
        </p:nvSpPr>
        <p:spPr>
          <a:xfrm>
            <a:off x="4768255" y="2794000"/>
            <a:ext cx="1181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~2.3 GB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-254000" y="3327400"/>
            <a:ext cx="4330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lnSpc>
                <a:spcPct val="130000"/>
              </a:lnSpc>
              <a:buNone/>
            </a:pP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Llama 3.1 8B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284067" y="3276600"/>
            <a:ext cx="2679700" cy="406400"/>
          </a:xfrm>
          <a:custGeom>
            <a:avLst/>
            <a:gdLst/>
            <a:ahLst/>
            <a:cxnLst/>
            <a:rect l="l" t="t" r="r" b="b"/>
            <a:pathLst>
              <a:path w="2679700" h="406400">
                <a:moveTo>
                  <a:pt x="50800" y="0"/>
                </a:moveTo>
                <a:lnTo>
                  <a:pt x="2628900" y="0"/>
                </a:lnTo>
                <a:cubicBezTo>
                  <a:pt x="2656937" y="0"/>
                  <a:pt x="2679700" y="22763"/>
                  <a:pt x="2679700" y="50800"/>
                </a:cubicBezTo>
                <a:lnTo>
                  <a:pt x="2679700" y="355600"/>
                </a:lnTo>
                <a:cubicBezTo>
                  <a:pt x="2679700" y="383637"/>
                  <a:pt x="2656937" y="406400"/>
                  <a:pt x="26289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9" name="Text 6"/>
          <p:cNvSpPr/>
          <p:nvPr/>
        </p:nvSpPr>
        <p:spPr>
          <a:xfrm>
            <a:off x="7064375" y="3352800"/>
            <a:ext cx="1104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~16 GB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-254000" y="3937000"/>
            <a:ext cx="4330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lnSpc>
                <a:spcPct val="130000"/>
              </a:lnSpc>
              <a:buNone/>
            </a:pP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Llama 3.1 70B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284067" y="3886200"/>
            <a:ext cx="6908800" cy="406400"/>
          </a:xfrm>
          <a:custGeom>
            <a:avLst/>
            <a:gdLst/>
            <a:ahLst/>
            <a:cxnLst/>
            <a:rect l="l" t="t" r="r" b="b"/>
            <a:pathLst>
              <a:path w="6908800" h="406400">
                <a:moveTo>
                  <a:pt x="50800" y="0"/>
                </a:moveTo>
                <a:lnTo>
                  <a:pt x="6858000" y="0"/>
                </a:lnTo>
                <a:cubicBezTo>
                  <a:pt x="6886037" y="0"/>
                  <a:pt x="6908800" y="22763"/>
                  <a:pt x="6908800" y="50800"/>
                </a:cubicBezTo>
                <a:lnTo>
                  <a:pt x="6908800" y="355600"/>
                </a:lnTo>
                <a:cubicBezTo>
                  <a:pt x="6908800" y="383637"/>
                  <a:pt x="6886037" y="406400"/>
                  <a:pt x="68580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12" name="Text 9"/>
          <p:cNvSpPr/>
          <p:nvPr/>
        </p:nvSpPr>
        <p:spPr>
          <a:xfrm>
            <a:off x="11299230" y="3835400"/>
            <a:ext cx="635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~140 GB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0" y="4546600"/>
            <a:ext cx="1219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Conocer estos valores ayuda a planificar cuántos dispositivos unir en el cluster.</a:t>
            </a:r>
            <a:endParaRPr lang="en-US" sz="1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549400"/>
            <a:ext cx="11684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Regla rápida del </a:t>
            </a:r>
            <a:r>
              <a:rPr lang="en-US" sz="30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2×</a:t>
            </a: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para calcular VRAM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2209800"/>
            <a:ext cx="1219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Una estimación inmediata para saber cuánta memoria necesita tu modelo.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79450" y="2971800"/>
            <a:ext cx="1625600" cy="1625600"/>
          </a:xfrm>
          <a:custGeom>
            <a:avLst/>
            <a:gdLst/>
            <a:ahLst/>
            <a:cxnLst/>
            <a:rect l="l" t="t" r="r" b="b"/>
            <a:pathLst>
              <a:path w="1625600" h="1625600">
                <a:moveTo>
                  <a:pt x="812800" y="0"/>
                </a:moveTo>
                <a:lnTo>
                  <a:pt x="812800" y="0"/>
                </a:lnTo>
                <a:cubicBezTo>
                  <a:pt x="1261397" y="0"/>
                  <a:pt x="1625600" y="364203"/>
                  <a:pt x="1625600" y="812800"/>
                </a:cubicBezTo>
                <a:lnTo>
                  <a:pt x="1625600" y="812800"/>
                </a:lnTo>
                <a:cubicBezTo>
                  <a:pt x="1625600" y="1261397"/>
                  <a:pt x="1261397" y="1625600"/>
                  <a:pt x="812800" y="1625600"/>
                </a:cubicBezTo>
                <a:lnTo>
                  <a:pt x="812800" y="1625600"/>
                </a:lnTo>
                <a:cubicBezTo>
                  <a:pt x="364203" y="1625600"/>
                  <a:pt x="0" y="1261397"/>
                  <a:pt x="0" y="812800"/>
                </a:cubicBezTo>
                <a:lnTo>
                  <a:pt x="0" y="812800"/>
                </a:lnTo>
                <a:cubicBezTo>
                  <a:pt x="0" y="364203"/>
                  <a:pt x="364203" y="0"/>
                  <a:pt x="812800" y="0"/>
                </a:cubicBezTo>
                <a:close/>
              </a:path>
            </a:pathLst>
          </a:custGeom>
          <a:solidFill>
            <a:srgbClr val="8FA7D0">
              <a:alpha val="20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1111250" y="34036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261938" y="35719"/>
                </a:moveTo>
                <a:cubicBezTo>
                  <a:pt x="261938" y="15925"/>
                  <a:pt x="246013" y="0"/>
                  <a:pt x="226219" y="0"/>
                </a:cubicBezTo>
                <a:cubicBezTo>
                  <a:pt x="206425" y="0"/>
                  <a:pt x="190500" y="15925"/>
                  <a:pt x="190500" y="35719"/>
                </a:cubicBezTo>
                <a:lnTo>
                  <a:pt x="190500" y="95250"/>
                </a:lnTo>
                <a:cubicBezTo>
                  <a:pt x="137964" y="95250"/>
                  <a:pt x="95250" y="137964"/>
                  <a:pt x="95250" y="190500"/>
                </a:cubicBezTo>
                <a:lnTo>
                  <a:pt x="35719" y="190500"/>
                </a:lnTo>
                <a:cubicBezTo>
                  <a:pt x="15925" y="190500"/>
                  <a:pt x="0" y="206425"/>
                  <a:pt x="0" y="226219"/>
                </a:cubicBezTo>
                <a:cubicBezTo>
                  <a:pt x="0" y="246013"/>
                  <a:pt x="15925" y="261938"/>
                  <a:pt x="35719" y="261938"/>
                </a:cubicBezTo>
                <a:lnTo>
                  <a:pt x="95250" y="261938"/>
                </a:lnTo>
                <a:lnTo>
                  <a:pt x="95250" y="345281"/>
                </a:lnTo>
                <a:lnTo>
                  <a:pt x="35719" y="345281"/>
                </a:lnTo>
                <a:cubicBezTo>
                  <a:pt x="15925" y="345281"/>
                  <a:pt x="0" y="361206"/>
                  <a:pt x="0" y="381000"/>
                </a:cubicBezTo>
                <a:cubicBezTo>
                  <a:pt x="0" y="400794"/>
                  <a:pt x="15925" y="416719"/>
                  <a:pt x="35719" y="416719"/>
                </a:cubicBezTo>
                <a:lnTo>
                  <a:pt x="95250" y="416719"/>
                </a:lnTo>
                <a:lnTo>
                  <a:pt x="95250" y="500063"/>
                </a:lnTo>
                <a:lnTo>
                  <a:pt x="35719" y="500063"/>
                </a:lnTo>
                <a:cubicBezTo>
                  <a:pt x="15925" y="500063"/>
                  <a:pt x="0" y="515987"/>
                  <a:pt x="0" y="535781"/>
                </a:cubicBezTo>
                <a:cubicBezTo>
                  <a:pt x="0" y="555575"/>
                  <a:pt x="15925" y="571500"/>
                  <a:pt x="35719" y="571500"/>
                </a:cubicBezTo>
                <a:lnTo>
                  <a:pt x="95250" y="571500"/>
                </a:lnTo>
                <a:cubicBezTo>
                  <a:pt x="95250" y="624036"/>
                  <a:pt x="137964" y="666750"/>
                  <a:pt x="190500" y="666750"/>
                </a:cubicBezTo>
                <a:lnTo>
                  <a:pt x="190500" y="726281"/>
                </a:lnTo>
                <a:cubicBezTo>
                  <a:pt x="190500" y="746075"/>
                  <a:pt x="206425" y="762000"/>
                  <a:pt x="226219" y="762000"/>
                </a:cubicBezTo>
                <a:cubicBezTo>
                  <a:pt x="246013" y="762000"/>
                  <a:pt x="261938" y="746075"/>
                  <a:pt x="261938" y="726281"/>
                </a:cubicBezTo>
                <a:lnTo>
                  <a:pt x="261938" y="666750"/>
                </a:lnTo>
                <a:lnTo>
                  <a:pt x="345281" y="666750"/>
                </a:lnTo>
                <a:lnTo>
                  <a:pt x="345281" y="726281"/>
                </a:lnTo>
                <a:cubicBezTo>
                  <a:pt x="345281" y="746075"/>
                  <a:pt x="361206" y="762000"/>
                  <a:pt x="381000" y="762000"/>
                </a:cubicBezTo>
                <a:cubicBezTo>
                  <a:pt x="400794" y="762000"/>
                  <a:pt x="416719" y="746075"/>
                  <a:pt x="416719" y="726281"/>
                </a:cubicBezTo>
                <a:lnTo>
                  <a:pt x="416719" y="666750"/>
                </a:lnTo>
                <a:lnTo>
                  <a:pt x="500063" y="666750"/>
                </a:lnTo>
                <a:lnTo>
                  <a:pt x="500063" y="726281"/>
                </a:lnTo>
                <a:cubicBezTo>
                  <a:pt x="500063" y="746075"/>
                  <a:pt x="515987" y="762000"/>
                  <a:pt x="535781" y="762000"/>
                </a:cubicBezTo>
                <a:cubicBezTo>
                  <a:pt x="555575" y="762000"/>
                  <a:pt x="571500" y="746075"/>
                  <a:pt x="571500" y="726281"/>
                </a:cubicBezTo>
                <a:lnTo>
                  <a:pt x="571500" y="666750"/>
                </a:lnTo>
                <a:cubicBezTo>
                  <a:pt x="624036" y="666750"/>
                  <a:pt x="666750" y="624036"/>
                  <a:pt x="666750" y="571500"/>
                </a:cubicBezTo>
                <a:lnTo>
                  <a:pt x="726281" y="571500"/>
                </a:lnTo>
                <a:cubicBezTo>
                  <a:pt x="746075" y="571500"/>
                  <a:pt x="762000" y="555575"/>
                  <a:pt x="762000" y="535781"/>
                </a:cubicBezTo>
                <a:cubicBezTo>
                  <a:pt x="762000" y="515987"/>
                  <a:pt x="746075" y="500063"/>
                  <a:pt x="726281" y="500063"/>
                </a:cubicBezTo>
                <a:lnTo>
                  <a:pt x="666750" y="500063"/>
                </a:lnTo>
                <a:lnTo>
                  <a:pt x="666750" y="416719"/>
                </a:lnTo>
                <a:lnTo>
                  <a:pt x="726281" y="416719"/>
                </a:lnTo>
                <a:cubicBezTo>
                  <a:pt x="746075" y="416719"/>
                  <a:pt x="762000" y="400794"/>
                  <a:pt x="762000" y="381000"/>
                </a:cubicBezTo>
                <a:cubicBezTo>
                  <a:pt x="762000" y="361206"/>
                  <a:pt x="746075" y="345281"/>
                  <a:pt x="726281" y="345281"/>
                </a:cubicBezTo>
                <a:lnTo>
                  <a:pt x="666750" y="345281"/>
                </a:lnTo>
                <a:lnTo>
                  <a:pt x="666750" y="261938"/>
                </a:lnTo>
                <a:lnTo>
                  <a:pt x="726281" y="261938"/>
                </a:lnTo>
                <a:cubicBezTo>
                  <a:pt x="746075" y="261938"/>
                  <a:pt x="762000" y="246013"/>
                  <a:pt x="762000" y="226219"/>
                </a:cubicBezTo>
                <a:cubicBezTo>
                  <a:pt x="762000" y="206425"/>
                  <a:pt x="746075" y="190500"/>
                  <a:pt x="726281" y="190500"/>
                </a:cubicBezTo>
                <a:lnTo>
                  <a:pt x="666750" y="190500"/>
                </a:lnTo>
                <a:cubicBezTo>
                  <a:pt x="666750" y="137964"/>
                  <a:pt x="624036" y="95250"/>
                  <a:pt x="571500" y="95250"/>
                </a:cubicBezTo>
                <a:lnTo>
                  <a:pt x="571500" y="35719"/>
                </a:lnTo>
                <a:cubicBezTo>
                  <a:pt x="571500" y="15925"/>
                  <a:pt x="555575" y="0"/>
                  <a:pt x="535781" y="0"/>
                </a:cubicBezTo>
                <a:cubicBezTo>
                  <a:pt x="515987" y="0"/>
                  <a:pt x="500063" y="15925"/>
                  <a:pt x="500063" y="35719"/>
                </a:cubicBezTo>
                <a:lnTo>
                  <a:pt x="500063" y="95250"/>
                </a:lnTo>
                <a:lnTo>
                  <a:pt x="416719" y="95250"/>
                </a:lnTo>
                <a:lnTo>
                  <a:pt x="416719" y="35719"/>
                </a:lnTo>
                <a:cubicBezTo>
                  <a:pt x="416719" y="15925"/>
                  <a:pt x="400794" y="0"/>
                  <a:pt x="381000" y="0"/>
                </a:cubicBezTo>
                <a:cubicBezTo>
                  <a:pt x="361206" y="0"/>
                  <a:pt x="345281" y="15925"/>
                  <a:pt x="345281" y="35719"/>
                </a:cubicBezTo>
                <a:lnTo>
                  <a:pt x="345281" y="95250"/>
                </a:lnTo>
                <a:lnTo>
                  <a:pt x="261938" y="95250"/>
                </a:lnTo>
                <a:lnTo>
                  <a:pt x="261938" y="35719"/>
                </a:lnTo>
                <a:close/>
                <a:moveTo>
                  <a:pt x="238125" y="190500"/>
                </a:moveTo>
                <a:lnTo>
                  <a:pt x="523875" y="190500"/>
                </a:lnTo>
                <a:cubicBezTo>
                  <a:pt x="550218" y="190500"/>
                  <a:pt x="571500" y="211782"/>
                  <a:pt x="571500" y="238125"/>
                </a:cubicBezTo>
                <a:lnTo>
                  <a:pt x="571500" y="523875"/>
                </a:lnTo>
                <a:cubicBezTo>
                  <a:pt x="571500" y="550218"/>
                  <a:pt x="550218" y="571500"/>
                  <a:pt x="523875" y="571500"/>
                </a:cubicBezTo>
                <a:lnTo>
                  <a:pt x="238125" y="571500"/>
                </a:lnTo>
                <a:cubicBezTo>
                  <a:pt x="211782" y="571500"/>
                  <a:pt x="190500" y="550218"/>
                  <a:pt x="190500" y="523875"/>
                </a:cubicBezTo>
                <a:lnTo>
                  <a:pt x="190500" y="238125"/>
                </a:lnTo>
                <a:cubicBezTo>
                  <a:pt x="190500" y="211782"/>
                  <a:pt x="211782" y="190500"/>
                  <a:pt x="238125" y="190500"/>
                </a:cubicBezTo>
                <a:close/>
                <a:moveTo>
                  <a:pt x="261938" y="261938"/>
                </a:moveTo>
                <a:lnTo>
                  <a:pt x="261938" y="500063"/>
                </a:lnTo>
                <a:lnTo>
                  <a:pt x="500063" y="500063"/>
                </a:lnTo>
                <a:lnTo>
                  <a:pt x="500063" y="261938"/>
                </a:lnTo>
                <a:lnTo>
                  <a:pt x="261938" y="261938"/>
                </a:ln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7" name="Text 4"/>
          <p:cNvSpPr/>
          <p:nvPr/>
        </p:nvSpPr>
        <p:spPr>
          <a:xfrm>
            <a:off x="425450" y="4699000"/>
            <a:ext cx="3035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Parámetros del Modelo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25450" y="5054600"/>
            <a:ext cx="3035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(ej. 7 Billones)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055864" y="3759200"/>
            <a:ext cx="9652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80000"/>
              </a:lnSpc>
              <a:buNone/>
            </a:pPr>
            <a:r>
              <a:rPr lang="en-US" sz="60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×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360392" y="2971800"/>
            <a:ext cx="1625600" cy="1625600"/>
          </a:xfrm>
          <a:custGeom>
            <a:avLst/>
            <a:gdLst/>
            <a:ahLst/>
            <a:cxnLst/>
            <a:rect l="l" t="t" r="r" b="b"/>
            <a:pathLst>
              <a:path w="1625600" h="1625600">
                <a:moveTo>
                  <a:pt x="812800" y="0"/>
                </a:moveTo>
                <a:lnTo>
                  <a:pt x="812800" y="0"/>
                </a:lnTo>
                <a:cubicBezTo>
                  <a:pt x="1261397" y="0"/>
                  <a:pt x="1625600" y="364203"/>
                  <a:pt x="1625600" y="812800"/>
                </a:cubicBezTo>
                <a:lnTo>
                  <a:pt x="1625600" y="812800"/>
                </a:lnTo>
                <a:cubicBezTo>
                  <a:pt x="1625600" y="1261397"/>
                  <a:pt x="1261397" y="1625600"/>
                  <a:pt x="812800" y="1625600"/>
                </a:cubicBezTo>
                <a:lnTo>
                  <a:pt x="812800" y="1625600"/>
                </a:lnTo>
                <a:cubicBezTo>
                  <a:pt x="364203" y="1625600"/>
                  <a:pt x="0" y="1261397"/>
                  <a:pt x="0" y="812800"/>
                </a:cubicBezTo>
                <a:lnTo>
                  <a:pt x="0" y="812800"/>
                </a:lnTo>
                <a:cubicBezTo>
                  <a:pt x="0" y="364203"/>
                  <a:pt x="364203" y="0"/>
                  <a:pt x="812800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5687616" y="3403600"/>
            <a:ext cx="9652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80000"/>
              </a:lnSpc>
              <a:buNone/>
            </a:pPr>
            <a:r>
              <a:rPr lang="en-US" sz="60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106392" y="4699000"/>
            <a:ext cx="2768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Bytes por Parámetro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5106392" y="5054600"/>
            <a:ext cx="2768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(Formato FP16)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8466336" y="3759200"/>
            <a:ext cx="9652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80000"/>
              </a:lnSpc>
              <a:buNone/>
            </a:pPr>
            <a:r>
              <a:rPr lang="en-US" sz="6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=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9770864" y="2971800"/>
            <a:ext cx="1625600" cy="1625600"/>
          </a:xfrm>
          <a:custGeom>
            <a:avLst/>
            <a:gdLst/>
            <a:ahLst/>
            <a:cxnLst/>
            <a:rect l="l" t="t" r="r" b="b"/>
            <a:pathLst>
              <a:path w="1625600" h="1625600">
                <a:moveTo>
                  <a:pt x="812800" y="0"/>
                </a:moveTo>
                <a:lnTo>
                  <a:pt x="812800" y="0"/>
                </a:lnTo>
                <a:cubicBezTo>
                  <a:pt x="1261397" y="0"/>
                  <a:pt x="1625600" y="364203"/>
                  <a:pt x="1625600" y="812800"/>
                </a:cubicBezTo>
                <a:lnTo>
                  <a:pt x="1625600" y="812800"/>
                </a:lnTo>
                <a:cubicBezTo>
                  <a:pt x="1625600" y="1261397"/>
                  <a:pt x="1261397" y="1625600"/>
                  <a:pt x="812800" y="1625600"/>
                </a:cubicBezTo>
                <a:lnTo>
                  <a:pt x="812800" y="1625600"/>
                </a:lnTo>
                <a:cubicBezTo>
                  <a:pt x="364203" y="1625600"/>
                  <a:pt x="0" y="1261397"/>
                  <a:pt x="0" y="812800"/>
                </a:cubicBezTo>
                <a:lnTo>
                  <a:pt x="0" y="812800"/>
                </a:lnTo>
                <a:cubicBezTo>
                  <a:pt x="0" y="364203"/>
                  <a:pt x="364203" y="0"/>
                  <a:pt x="812800" y="0"/>
                </a:cubicBezTo>
                <a:close/>
              </a:path>
            </a:pathLst>
          </a:custGeom>
          <a:solidFill>
            <a:srgbClr val="5C7CB3">
              <a:alpha val="20000"/>
            </a:srgbClr>
          </a:solidFill>
          <a:ln/>
        </p:spPr>
      </p:sp>
      <p:sp>
        <p:nvSpPr>
          <p:cNvPr id="16" name="Shape 13"/>
          <p:cNvSpPr/>
          <p:nvPr/>
        </p:nvSpPr>
        <p:spPr>
          <a:xfrm>
            <a:off x="10202664" y="34036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95250" y="95250"/>
                </a:moveTo>
                <a:cubicBezTo>
                  <a:pt x="42714" y="95250"/>
                  <a:pt x="0" y="137964"/>
                  <a:pt x="0" y="190500"/>
                </a:cubicBezTo>
                <a:lnTo>
                  <a:pt x="0" y="201513"/>
                </a:lnTo>
                <a:cubicBezTo>
                  <a:pt x="0" y="211634"/>
                  <a:pt x="6548" y="220266"/>
                  <a:pt x="15032" y="225772"/>
                </a:cubicBezTo>
                <a:cubicBezTo>
                  <a:pt x="34677" y="238571"/>
                  <a:pt x="47625" y="260598"/>
                  <a:pt x="47625" y="285750"/>
                </a:cubicBezTo>
                <a:cubicBezTo>
                  <a:pt x="47625" y="310902"/>
                  <a:pt x="34677" y="332929"/>
                  <a:pt x="15032" y="345728"/>
                </a:cubicBezTo>
                <a:cubicBezTo>
                  <a:pt x="6548" y="351234"/>
                  <a:pt x="0" y="359866"/>
                  <a:pt x="0" y="369987"/>
                </a:cubicBezTo>
                <a:lnTo>
                  <a:pt x="0" y="452438"/>
                </a:lnTo>
                <a:lnTo>
                  <a:pt x="762000" y="452438"/>
                </a:lnTo>
                <a:lnTo>
                  <a:pt x="762000" y="369987"/>
                </a:lnTo>
                <a:cubicBezTo>
                  <a:pt x="762000" y="359866"/>
                  <a:pt x="755452" y="351234"/>
                  <a:pt x="746968" y="345728"/>
                </a:cubicBezTo>
                <a:cubicBezTo>
                  <a:pt x="727323" y="332929"/>
                  <a:pt x="714375" y="310902"/>
                  <a:pt x="714375" y="285750"/>
                </a:cubicBezTo>
                <a:cubicBezTo>
                  <a:pt x="714375" y="260598"/>
                  <a:pt x="727323" y="238571"/>
                  <a:pt x="746968" y="225772"/>
                </a:cubicBezTo>
                <a:cubicBezTo>
                  <a:pt x="755452" y="220266"/>
                  <a:pt x="762000" y="211634"/>
                  <a:pt x="762000" y="201513"/>
                </a:cubicBezTo>
                <a:lnTo>
                  <a:pt x="762000" y="190500"/>
                </a:lnTo>
                <a:cubicBezTo>
                  <a:pt x="762000" y="137964"/>
                  <a:pt x="719286" y="95250"/>
                  <a:pt x="666750" y="95250"/>
                </a:cubicBezTo>
                <a:lnTo>
                  <a:pt x="95250" y="95250"/>
                </a:lnTo>
                <a:close/>
                <a:moveTo>
                  <a:pt x="762000" y="619125"/>
                </a:moveTo>
                <a:lnTo>
                  <a:pt x="762000" y="523875"/>
                </a:lnTo>
                <a:lnTo>
                  <a:pt x="0" y="523875"/>
                </a:lnTo>
                <a:lnTo>
                  <a:pt x="0" y="619125"/>
                </a:lnTo>
                <a:cubicBezTo>
                  <a:pt x="0" y="645468"/>
                  <a:pt x="21282" y="666750"/>
                  <a:pt x="47625" y="666750"/>
                </a:cubicBezTo>
                <a:lnTo>
                  <a:pt x="142875" y="666750"/>
                </a:lnTo>
                <a:lnTo>
                  <a:pt x="142875" y="631031"/>
                </a:lnTo>
                <a:cubicBezTo>
                  <a:pt x="142875" y="611237"/>
                  <a:pt x="158800" y="595313"/>
                  <a:pt x="178594" y="595313"/>
                </a:cubicBezTo>
                <a:cubicBezTo>
                  <a:pt x="198388" y="595313"/>
                  <a:pt x="214313" y="611237"/>
                  <a:pt x="214313" y="631031"/>
                </a:cubicBezTo>
                <a:lnTo>
                  <a:pt x="214313" y="666750"/>
                </a:lnTo>
                <a:lnTo>
                  <a:pt x="345281" y="666750"/>
                </a:lnTo>
                <a:lnTo>
                  <a:pt x="345281" y="631031"/>
                </a:lnTo>
                <a:cubicBezTo>
                  <a:pt x="345281" y="611237"/>
                  <a:pt x="361206" y="595313"/>
                  <a:pt x="381000" y="595313"/>
                </a:cubicBezTo>
                <a:cubicBezTo>
                  <a:pt x="400794" y="595313"/>
                  <a:pt x="416719" y="611237"/>
                  <a:pt x="416719" y="631031"/>
                </a:cubicBezTo>
                <a:lnTo>
                  <a:pt x="416719" y="666750"/>
                </a:lnTo>
                <a:lnTo>
                  <a:pt x="547687" y="666750"/>
                </a:lnTo>
                <a:lnTo>
                  <a:pt x="547687" y="631031"/>
                </a:lnTo>
                <a:cubicBezTo>
                  <a:pt x="547687" y="611237"/>
                  <a:pt x="563612" y="595313"/>
                  <a:pt x="583406" y="595313"/>
                </a:cubicBezTo>
                <a:cubicBezTo>
                  <a:pt x="603200" y="595313"/>
                  <a:pt x="619125" y="611237"/>
                  <a:pt x="619125" y="631031"/>
                </a:cubicBezTo>
                <a:lnTo>
                  <a:pt x="619125" y="666750"/>
                </a:lnTo>
                <a:lnTo>
                  <a:pt x="714375" y="666750"/>
                </a:lnTo>
                <a:cubicBezTo>
                  <a:pt x="740718" y="666750"/>
                  <a:pt x="762000" y="645468"/>
                  <a:pt x="762000" y="619125"/>
                </a:cubicBezTo>
                <a:close/>
                <a:moveTo>
                  <a:pt x="238125" y="238125"/>
                </a:moveTo>
                <a:lnTo>
                  <a:pt x="238125" y="333375"/>
                </a:lnTo>
                <a:cubicBezTo>
                  <a:pt x="238125" y="359718"/>
                  <a:pt x="216843" y="381000"/>
                  <a:pt x="190500" y="381000"/>
                </a:cubicBezTo>
                <a:cubicBezTo>
                  <a:pt x="164157" y="381000"/>
                  <a:pt x="142875" y="359718"/>
                  <a:pt x="142875" y="333375"/>
                </a:cubicBezTo>
                <a:lnTo>
                  <a:pt x="142875" y="238125"/>
                </a:lnTo>
                <a:cubicBezTo>
                  <a:pt x="142875" y="211782"/>
                  <a:pt x="164157" y="190500"/>
                  <a:pt x="190500" y="190500"/>
                </a:cubicBezTo>
                <a:cubicBezTo>
                  <a:pt x="216843" y="190500"/>
                  <a:pt x="238125" y="211782"/>
                  <a:pt x="238125" y="238125"/>
                </a:cubicBezTo>
                <a:close/>
                <a:moveTo>
                  <a:pt x="428625" y="238125"/>
                </a:moveTo>
                <a:lnTo>
                  <a:pt x="428625" y="333375"/>
                </a:lnTo>
                <a:cubicBezTo>
                  <a:pt x="428625" y="359718"/>
                  <a:pt x="407343" y="381000"/>
                  <a:pt x="381000" y="381000"/>
                </a:cubicBezTo>
                <a:cubicBezTo>
                  <a:pt x="354657" y="381000"/>
                  <a:pt x="333375" y="359718"/>
                  <a:pt x="333375" y="333375"/>
                </a:cubicBezTo>
                <a:lnTo>
                  <a:pt x="333375" y="238125"/>
                </a:lnTo>
                <a:cubicBezTo>
                  <a:pt x="333375" y="211782"/>
                  <a:pt x="354657" y="190500"/>
                  <a:pt x="381000" y="190500"/>
                </a:cubicBezTo>
                <a:cubicBezTo>
                  <a:pt x="407343" y="190500"/>
                  <a:pt x="428625" y="211782"/>
                  <a:pt x="428625" y="238125"/>
                </a:cubicBezTo>
                <a:close/>
                <a:moveTo>
                  <a:pt x="619125" y="238125"/>
                </a:moveTo>
                <a:lnTo>
                  <a:pt x="619125" y="333375"/>
                </a:lnTo>
                <a:cubicBezTo>
                  <a:pt x="619125" y="359718"/>
                  <a:pt x="597843" y="381000"/>
                  <a:pt x="571500" y="381000"/>
                </a:cubicBezTo>
                <a:cubicBezTo>
                  <a:pt x="545157" y="381000"/>
                  <a:pt x="523875" y="359718"/>
                  <a:pt x="523875" y="333375"/>
                </a:cubicBezTo>
                <a:lnTo>
                  <a:pt x="523875" y="238125"/>
                </a:lnTo>
                <a:cubicBezTo>
                  <a:pt x="523875" y="211782"/>
                  <a:pt x="545157" y="190500"/>
                  <a:pt x="571500" y="190500"/>
                </a:cubicBezTo>
                <a:cubicBezTo>
                  <a:pt x="597843" y="190500"/>
                  <a:pt x="619125" y="211782"/>
                  <a:pt x="619125" y="238125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17" name="Text 14"/>
          <p:cNvSpPr/>
          <p:nvPr/>
        </p:nvSpPr>
        <p:spPr>
          <a:xfrm>
            <a:off x="9516864" y="4699000"/>
            <a:ext cx="2247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VRAM Estimada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9516864" y="5054600"/>
            <a:ext cx="2247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(ej. ~14 GB)</a:t>
            </a:r>
            <a:endParaRPr lang="en-US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71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04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CUDA vs MLX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2540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CUDA vs MLX: un duelo de APIs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1016000"/>
            <a:ext cx="5689600" cy="5588000"/>
          </a:xfrm>
          <a:custGeom>
            <a:avLst/>
            <a:gdLst/>
            <a:ahLst/>
            <a:cxnLst/>
            <a:rect l="l" t="t" r="r" b="b"/>
            <a:pathLst>
              <a:path w="5689600" h="5588000">
                <a:moveTo>
                  <a:pt x="152385" y="0"/>
                </a:moveTo>
                <a:lnTo>
                  <a:pt x="5537215" y="0"/>
                </a:lnTo>
                <a:cubicBezTo>
                  <a:pt x="5621375" y="0"/>
                  <a:pt x="5689600" y="68225"/>
                  <a:pt x="5689600" y="152385"/>
                </a:cubicBezTo>
                <a:lnTo>
                  <a:pt x="5689600" y="5435615"/>
                </a:lnTo>
                <a:cubicBezTo>
                  <a:pt x="5689600" y="5519775"/>
                  <a:pt x="5621375" y="5588000"/>
                  <a:pt x="5537215" y="5588000"/>
                </a:cubicBezTo>
                <a:lnTo>
                  <a:pt x="152385" y="5588000"/>
                </a:lnTo>
                <a:cubicBezTo>
                  <a:pt x="68225" y="5588000"/>
                  <a:pt x="0" y="5519775"/>
                  <a:pt x="0" y="5435615"/>
                </a:cubicBezTo>
                <a:lnTo>
                  <a:pt x="0" y="152385"/>
                </a:lnTo>
                <a:cubicBezTo>
                  <a:pt x="0" y="68281"/>
                  <a:pt x="68281" y="0"/>
                  <a:pt x="152385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558800" y="1320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6" name="Shape 3"/>
          <p:cNvSpPr/>
          <p:nvPr/>
        </p:nvSpPr>
        <p:spPr>
          <a:xfrm>
            <a:off x="673100" y="14732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/>
            </a:pathLst>
          </a:custGeom>
          <a:solidFill>
            <a:srgbClr val="FFFFFF"/>
          </a:solidFill>
          <a:ln/>
        </p:spPr>
      </p:sp>
      <p:sp>
        <p:nvSpPr>
          <p:cNvPr id="7" name="Text 4"/>
          <p:cNvSpPr/>
          <p:nvPr/>
        </p:nvSpPr>
        <p:spPr>
          <a:xfrm>
            <a:off x="1371600" y="1422400"/>
            <a:ext cx="27178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CUDA (NVIDIA)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58800" y="2133600"/>
            <a:ext cx="5080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Fabricante: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Propietario de NVIDIA.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58800" y="2590800"/>
            <a:ext cx="5080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Arquitectura: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x86_64 + GPU separada.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58800" y="3048000"/>
            <a:ext cx="5080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Memoria: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GPU separada (VRAM vs RAM).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58800" y="3505200"/>
            <a:ext cx="5080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API: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CUDA C/C++.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558800" y="3962400"/>
            <a:ext cx="5080000" cy="508000"/>
          </a:xfrm>
          <a:custGeom>
            <a:avLst/>
            <a:gdLst/>
            <a:ahLst/>
            <a:cxnLst/>
            <a:rect l="l" t="t" r="r" b="b"/>
            <a:pathLst>
              <a:path w="5080000" h="508000">
                <a:moveTo>
                  <a:pt x="76200" y="0"/>
                </a:moveTo>
                <a:lnTo>
                  <a:pt x="5003800" y="0"/>
                </a:lnTo>
                <a:cubicBezTo>
                  <a:pt x="5045856" y="0"/>
                  <a:pt x="5080000" y="34144"/>
                  <a:pt x="5080000" y="76200"/>
                </a:cubicBezTo>
                <a:lnTo>
                  <a:pt x="5080000" y="431800"/>
                </a:lnTo>
                <a:cubicBezTo>
                  <a:pt x="5080000" y="473856"/>
                  <a:pt x="5045856" y="508000"/>
                  <a:pt x="5003800" y="508000"/>
                </a:cubicBezTo>
                <a:lnTo>
                  <a:pt x="76200" y="508000"/>
                </a:lnTo>
                <a:cubicBezTo>
                  <a:pt x="34144" y="508000"/>
                  <a:pt x="0" y="473856"/>
                  <a:pt x="0" y="431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5C7CB3">
              <a:alpha val="20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558800" y="3962400"/>
            <a:ext cx="5080000" cy="5080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Cuello de botella: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Transferencia de datos PCIe.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248400" y="1016000"/>
            <a:ext cx="5689600" cy="5588000"/>
          </a:xfrm>
          <a:custGeom>
            <a:avLst/>
            <a:gdLst/>
            <a:ahLst/>
            <a:cxnLst/>
            <a:rect l="l" t="t" r="r" b="b"/>
            <a:pathLst>
              <a:path w="5689600" h="5588000">
                <a:moveTo>
                  <a:pt x="152385" y="0"/>
                </a:moveTo>
                <a:lnTo>
                  <a:pt x="5537215" y="0"/>
                </a:lnTo>
                <a:cubicBezTo>
                  <a:pt x="5621375" y="0"/>
                  <a:pt x="5689600" y="68225"/>
                  <a:pt x="5689600" y="152385"/>
                </a:cubicBezTo>
                <a:lnTo>
                  <a:pt x="5689600" y="5435615"/>
                </a:lnTo>
                <a:cubicBezTo>
                  <a:pt x="5689600" y="5519775"/>
                  <a:pt x="5621375" y="5588000"/>
                  <a:pt x="5537215" y="5588000"/>
                </a:cubicBezTo>
                <a:lnTo>
                  <a:pt x="152385" y="5588000"/>
                </a:lnTo>
                <a:cubicBezTo>
                  <a:pt x="68225" y="5588000"/>
                  <a:pt x="0" y="5519775"/>
                  <a:pt x="0" y="5435615"/>
                </a:cubicBezTo>
                <a:lnTo>
                  <a:pt x="0" y="152385"/>
                </a:lnTo>
                <a:cubicBezTo>
                  <a:pt x="0" y="68281"/>
                  <a:pt x="68281" y="0"/>
                  <a:pt x="152385" y="0"/>
                </a:cubicBezTo>
                <a:close/>
              </a:path>
            </a:pathLst>
          </a:custGeom>
          <a:solidFill>
            <a:srgbClr val="7097E5">
              <a:alpha val="10196"/>
            </a:srgbClr>
          </a:solidFill>
          <a:ln/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5" name="Shape 12"/>
          <p:cNvSpPr/>
          <p:nvPr/>
        </p:nvSpPr>
        <p:spPr>
          <a:xfrm>
            <a:off x="6553200" y="1320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6" name="Shape 13"/>
          <p:cNvSpPr/>
          <p:nvPr/>
        </p:nvSpPr>
        <p:spPr>
          <a:xfrm>
            <a:off x="6743700" y="14732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89964" y="159960"/>
                </a:moveTo>
                <a:cubicBezTo>
                  <a:pt x="189845" y="138113"/>
                  <a:pt x="199727" y="121622"/>
                  <a:pt x="219730" y="109478"/>
                </a:cubicBezTo>
                <a:cubicBezTo>
                  <a:pt x="208538" y="93464"/>
                  <a:pt x="191631" y="84653"/>
                  <a:pt x="169307" y="82927"/>
                </a:cubicBezTo>
                <a:cubicBezTo>
                  <a:pt x="148173" y="81260"/>
                  <a:pt x="125075" y="95250"/>
                  <a:pt x="116622" y="95250"/>
                </a:cubicBezTo>
                <a:cubicBezTo>
                  <a:pt x="107692" y="95250"/>
                  <a:pt x="87213" y="83522"/>
                  <a:pt x="71140" y="83522"/>
                </a:cubicBezTo>
                <a:cubicBezTo>
                  <a:pt x="37921" y="84058"/>
                  <a:pt x="2619" y="110014"/>
                  <a:pt x="2619" y="162818"/>
                </a:cubicBezTo>
                <a:cubicBezTo>
                  <a:pt x="2619" y="178415"/>
                  <a:pt x="5477" y="194548"/>
                  <a:pt x="11192" y="211157"/>
                </a:cubicBezTo>
                <a:cubicBezTo>
                  <a:pt x="18812" y="233005"/>
                  <a:pt x="46315" y="286583"/>
                  <a:pt x="75009" y="285690"/>
                </a:cubicBezTo>
                <a:cubicBezTo>
                  <a:pt x="90011" y="285333"/>
                  <a:pt x="100608" y="275034"/>
                  <a:pt x="120134" y="275034"/>
                </a:cubicBezTo>
                <a:cubicBezTo>
                  <a:pt x="139065" y="275034"/>
                  <a:pt x="148888" y="285690"/>
                  <a:pt x="165616" y="285690"/>
                </a:cubicBezTo>
                <a:cubicBezTo>
                  <a:pt x="194548" y="285274"/>
                  <a:pt x="219432" y="236577"/>
                  <a:pt x="226695" y="214670"/>
                </a:cubicBezTo>
                <a:cubicBezTo>
                  <a:pt x="187881" y="196394"/>
                  <a:pt x="189964" y="161092"/>
                  <a:pt x="189964" y="159960"/>
                </a:cubicBezTo>
                <a:close/>
                <a:moveTo>
                  <a:pt x="156270" y="62210"/>
                </a:moveTo>
                <a:cubicBezTo>
                  <a:pt x="172522" y="42922"/>
                  <a:pt x="171033" y="25360"/>
                  <a:pt x="170557" y="19050"/>
                </a:cubicBezTo>
                <a:cubicBezTo>
                  <a:pt x="156210" y="19883"/>
                  <a:pt x="139601" y="28813"/>
                  <a:pt x="130135" y="39826"/>
                </a:cubicBezTo>
                <a:cubicBezTo>
                  <a:pt x="119717" y="51614"/>
                  <a:pt x="113586" y="66199"/>
                  <a:pt x="114895" y="82629"/>
                </a:cubicBezTo>
                <a:cubicBezTo>
                  <a:pt x="130433" y="83820"/>
                  <a:pt x="144601" y="75843"/>
                  <a:pt x="156270" y="6221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7" name="Text 14"/>
          <p:cNvSpPr/>
          <p:nvPr/>
        </p:nvSpPr>
        <p:spPr>
          <a:xfrm>
            <a:off x="7366000" y="1422400"/>
            <a:ext cx="22987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MLX (Apple)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553200" y="2133600"/>
            <a:ext cx="5080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Fabricante: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Abierta por Apple.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553200" y="2590800"/>
            <a:ext cx="5080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Arquitectura: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ARM + GPU + Memoria unificada.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553200" y="3048000"/>
            <a:ext cx="5080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Memoria: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Unificada (RAM + GPU).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6553200" y="3505200"/>
            <a:ext cx="5080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API: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Python/Swift (similar a NumPy).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6553200" y="3962400"/>
            <a:ext cx="5080000" cy="508000"/>
          </a:xfrm>
          <a:custGeom>
            <a:avLst/>
            <a:gdLst/>
            <a:ahLst/>
            <a:cxnLst/>
            <a:rect l="l" t="t" r="r" b="b"/>
            <a:pathLst>
              <a:path w="5080000" h="508000">
                <a:moveTo>
                  <a:pt x="76200" y="0"/>
                </a:moveTo>
                <a:lnTo>
                  <a:pt x="5003800" y="0"/>
                </a:lnTo>
                <a:cubicBezTo>
                  <a:pt x="5045856" y="0"/>
                  <a:pt x="5080000" y="34144"/>
                  <a:pt x="5080000" y="76200"/>
                </a:cubicBezTo>
                <a:lnTo>
                  <a:pt x="5080000" y="431800"/>
                </a:lnTo>
                <a:cubicBezTo>
                  <a:pt x="5080000" y="473856"/>
                  <a:pt x="5045856" y="508000"/>
                  <a:pt x="5003800" y="508000"/>
                </a:cubicBezTo>
                <a:lnTo>
                  <a:pt x="76200" y="508000"/>
                </a:lnTo>
                <a:cubicBezTo>
                  <a:pt x="34144" y="508000"/>
                  <a:pt x="0" y="473856"/>
                  <a:pt x="0" y="431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</p:spPr>
      </p:sp>
      <p:sp>
        <p:nvSpPr>
          <p:cNvPr id="23" name="Text 20"/>
          <p:cNvSpPr/>
          <p:nvPr/>
        </p:nvSpPr>
        <p:spPr>
          <a:xfrm>
            <a:off x="6553200" y="3962400"/>
            <a:ext cx="5080000" cy="5080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Ventaja: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Zero-copy, sin transferencia de datos.</a:t>
            </a:r>
            <a:endParaRPr lang="en-US" sz="1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71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05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Arquitecturas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2446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Arquitecturas: NVIDIA vs Apple Silicon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11994" y="2006600"/>
            <a:ext cx="4622800" cy="3556000"/>
          </a:xfrm>
          <a:custGeom>
            <a:avLst/>
            <a:gdLst/>
            <a:ahLst/>
            <a:cxnLst/>
            <a:rect l="l" t="t" r="r" b="b"/>
            <a:pathLst>
              <a:path w="4622800" h="3556000">
                <a:moveTo>
                  <a:pt x="152410" y="0"/>
                </a:moveTo>
                <a:lnTo>
                  <a:pt x="4470390" y="0"/>
                </a:lnTo>
                <a:cubicBezTo>
                  <a:pt x="4554564" y="0"/>
                  <a:pt x="4622800" y="68236"/>
                  <a:pt x="4622800" y="152410"/>
                </a:cubicBezTo>
                <a:lnTo>
                  <a:pt x="4622800" y="3403590"/>
                </a:lnTo>
                <a:cubicBezTo>
                  <a:pt x="4622800" y="3487764"/>
                  <a:pt x="4554564" y="3556000"/>
                  <a:pt x="4470390" y="3556000"/>
                </a:cubicBezTo>
                <a:lnTo>
                  <a:pt x="152410" y="3556000"/>
                </a:lnTo>
                <a:cubicBezTo>
                  <a:pt x="68236" y="3556000"/>
                  <a:pt x="0" y="3487764"/>
                  <a:pt x="0" y="3403590"/>
                </a:cubicBezTo>
                <a:lnTo>
                  <a:pt x="0" y="152410"/>
                </a:lnTo>
                <a:cubicBezTo>
                  <a:pt x="0" y="68293"/>
                  <a:pt x="68293" y="0"/>
                  <a:pt x="15241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5C7CB3">
                <a:alpha val="30196"/>
              </a:srgbClr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86594" y="2235200"/>
            <a:ext cx="4724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NVIDIA RTX 4090</a:t>
            </a:r>
            <a:endParaRPr lang="en-US" sz="1600" dirty="0"/>
          </a:p>
        </p:txBody>
      </p:sp>
      <p:pic>
        <p:nvPicPr>
          <p:cNvPr id="6" name="Image 1" descr="https://kimi-web-img.moonshot.cn/img/s.laoyaoba.com/6a2e64ca4b636f596f6e55f602f6dd2c8c789953.jpg"/>
          <p:cNvPicPr>
            <a:picLocks noChangeAspect="1"/>
          </p:cNvPicPr>
          <p:nvPr/>
        </p:nvPicPr>
        <p:blipFill>
          <a:blip r:embed="rId4"/>
          <a:srcRect t="15730" b="15730"/>
          <a:stretch/>
        </p:blipFill>
        <p:spPr>
          <a:xfrm>
            <a:off x="940594" y="2743200"/>
            <a:ext cx="4216400" cy="1625600"/>
          </a:xfrm>
          <a:prstGeom prst="roundRect">
            <a:avLst>
              <a:gd name="adj" fmla="val 0"/>
            </a:avLst>
          </a:prstGeom>
        </p:spPr>
      </p:pic>
      <p:sp>
        <p:nvSpPr>
          <p:cNvPr id="7" name="Shape 3"/>
          <p:cNvSpPr/>
          <p:nvPr/>
        </p:nvSpPr>
        <p:spPr>
          <a:xfrm>
            <a:off x="965994" y="45593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22225" y="22225"/>
                </a:moveTo>
                <a:cubicBezTo>
                  <a:pt x="9967" y="22225"/>
                  <a:pt x="0" y="32192"/>
                  <a:pt x="0" y="44450"/>
                </a:cubicBezTo>
                <a:lnTo>
                  <a:pt x="0" y="47020"/>
                </a:lnTo>
                <a:cubicBezTo>
                  <a:pt x="0" y="49381"/>
                  <a:pt x="1528" y="51395"/>
                  <a:pt x="3507" y="52680"/>
                </a:cubicBezTo>
                <a:cubicBezTo>
                  <a:pt x="8091" y="55667"/>
                  <a:pt x="11112" y="60806"/>
                  <a:pt x="11112" y="66675"/>
                </a:cubicBezTo>
                <a:cubicBezTo>
                  <a:pt x="11112" y="72544"/>
                  <a:pt x="8091" y="77683"/>
                  <a:pt x="3507" y="80670"/>
                </a:cubicBezTo>
                <a:cubicBezTo>
                  <a:pt x="1528" y="81955"/>
                  <a:pt x="0" y="83969"/>
                  <a:pt x="0" y="86330"/>
                </a:cubicBezTo>
                <a:lnTo>
                  <a:pt x="0" y="105569"/>
                </a:lnTo>
                <a:lnTo>
                  <a:pt x="177800" y="105569"/>
                </a:lnTo>
                <a:lnTo>
                  <a:pt x="177800" y="86330"/>
                </a:lnTo>
                <a:cubicBezTo>
                  <a:pt x="177800" y="83969"/>
                  <a:pt x="176272" y="81955"/>
                  <a:pt x="174293" y="80670"/>
                </a:cubicBezTo>
                <a:cubicBezTo>
                  <a:pt x="169709" y="77683"/>
                  <a:pt x="166688" y="72544"/>
                  <a:pt x="166688" y="66675"/>
                </a:cubicBezTo>
                <a:cubicBezTo>
                  <a:pt x="166688" y="60806"/>
                  <a:pt x="169709" y="55667"/>
                  <a:pt x="174293" y="52680"/>
                </a:cubicBezTo>
                <a:cubicBezTo>
                  <a:pt x="176272" y="51395"/>
                  <a:pt x="177800" y="49381"/>
                  <a:pt x="177800" y="47020"/>
                </a:cubicBezTo>
                <a:lnTo>
                  <a:pt x="177800" y="44450"/>
                </a:lnTo>
                <a:cubicBezTo>
                  <a:pt x="177800" y="32192"/>
                  <a:pt x="167833" y="22225"/>
                  <a:pt x="155575" y="22225"/>
                </a:cubicBezTo>
                <a:lnTo>
                  <a:pt x="22225" y="22225"/>
                </a:lnTo>
                <a:close/>
                <a:moveTo>
                  <a:pt x="177800" y="144463"/>
                </a:moveTo>
                <a:lnTo>
                  <a:pt x="177800" y="122238"/>
                </a:lnTo>
                <a:lnTo>
                  <a:pt x="0" y="122238"/>
                </a:lnTo>
                <a:lnTo>
                  <a:pt x="0" y="144463"/>
                </a:lnTo>
                <a:cubicBezTo>
                  <a:pt x="0" y="150609"/>
                  <a:pt x="4966" y="155575"/>
                  <a:pt x="11112" y="155575"/>
                </a:cubicBezTo>
                <a:lnTo>
                  <a:pt x="33337" y="155575"/>
                </a:lnTo>
                <a:lnTo>
                  <a:pt x="33337" y="147241"/>
                </a:lnTo>
                <a:cubicBezTo>
                  <a:pt x="33337" y="142622"/>
                  <a:pt x="37053" y="138906"/>
                  <a:pt x="41672" y="138906"/>
                </a:cubicBezTo>
                <a:cubicBezTo>
                  <a:pt x="46291" y="138906"/>
                  <a:pt x="50006" y="142622"/>
                  <a:pt x="50006" y="147241"/>
                </a:cubicBezTo>
                <a:lnTo>
                  <a:pt x="50006" y="155575"/>
                </a:lnTo>
                <a:lnTo>
                  <a:pt x="80566" y="155575"/>
                </a:lnTo>
                <a:lnTo>
                  <a:pt x="80566" y="147241"/>
                </a:lnTo>
                <a:cubicBezTo>
                  <a:pt x="80566" y="142622"/>
                  <a:pt x="84281" y="138906"/>
                  <a:pt x="88900" y="138906"/>
                </a:cubicBezTo>
                <a:cubicBezTo>
                  <a:pt x="93519" y="138906"/>
                  <a:pt x="97234" y="142622"/>
                  <a:pt x="97234" y="147241"/>
                </a:cubicBezTo>
                <a:lnTo>
                  <a:pt x="97234" y="155575"/>
                </a:lnTo>
                <a:lnTo>
                  <a:pt x="127794" y="155575"/>
                </a:lnTo>
                <a:lnTo>
                  <a:pt x="127794" y="147241"/>
                </a:lnTo>
                <a:cubicBezTo>
                  <a:pt x="127794" y="142622"/>
                  <a:pt x="131509" y="138906"/>
                  <a:pt x="136128" y="138906"/>
                </a:cubicBezTo>
                <a:cubicBezTo>
                  <a:pt x="140747" y="138906"/>
                  <a:pt x="144463" y="142622"/>
                  <a:pt x="144463" y="147241"/>
                </a:cubicBezTo>
                <a:lnTo>
                  <a:pt x="144463" y="155575"/>
                </a:lnTo>
                <a:lnTo>
                  <a:pt x="166688" y="155575"/>
                </a:lnTo>
                <a:cubicBezTo>
                  <a:pt x="172834" y="155575"/>
                  <a:pt x="177800" y="150609"/>
                  <a:pt x="177800" y="144463"/>
                </a:cubicBezTo>
                <a:close/>
                <a:moveTo>
                  <a:pt x="55563" y="55563"/>
                </a:moveTo>
                <a:lnTo>
                  <a:pt x="55563" y="77788"/>
                </a:lnTo>
                <a:cubicBezTo>
                  <a:pt x="55563" y="83934"/>
                  <a:pt x="50597" y="88900"/>
                  <a:pt x="44450" y="88900"/>
                </a:cubicBezTo>
                <a:cubicBezTo>
                  <a:pt x="38303" y="88900"/>
                  <a:pt x="33337" y="83934"/>
                  <a:pt x="33337" y="77788"/>
                </a:cubicBezTo>
                <a:lnTo>
                  <a:pt x="33337" y="55563"/>
                </a:lnTo>
                <a:cubicBezTo>
                  <a:pt x="33337" y="49416"/>
                  <a:pt x="38303" y="44450"/>
                  <a:pt x="44450" y="44450"/>
                </a:cubicBezTo>
                <a:cubicBezTo>
                  <a:pt x="50597" y="44450"/>
                  <a:pt x="55563" y="49416"/>
                  <a:pt x="55563" y="55563"/>
                </a:cubicBezTo>
                <a:close/>
                <a:moveTo>
                  <a:pt x="100013" y="55563"/>
                </a:moveTo>
                <a:lnTo>
                  <a:pt x="100013" y="77788"/>
                </a:lnTo>
                <a:cubicBezTo>
                  <a:pt x="100013" y="83934"/>
                  <a:pt x="95047" y="88900"/>
                  <a:pt x="88900" y="88900"/>
                </a:cubicBezTo>
                <a:cubicBezTo>
                  <a:pt x="82753" y="88900"/>
                  <a:pt x="77788" y="83934"/>
                  <a:pt x="77788" y="77788"/>
                </a:cubicBezTo>
                <a:lnTo>
                  <a:pt x="77788" y="55563"/>
                </a:lnTo>
                <a:cubicBezTo>
                  <a:pt x="77788" y="49416"/>
                  <a:pt x="82753" y="44450"/>
                  <a:pt x="88900" y="44450"/>
                </a:cubicBezTo>
                <a:cubicBezTo>
                  <a:pt x="95047" y="44450"/>
                  <a:pt x="100013" y="49416"/>
                  <a:pt x="100013" y="55563"/>
                </a:cubicBezTo>
                <a:close/>
                <a:moveTo>
                  <a:pt x="144463" y="55563"/>
                </a:moveTo>
                <a:lnTo>
                  <a:pt x="144463" y="77788"/>
                </a:lnTo>
                <a:cubicBezTo>
                  <a:pt x="144463" y="83934"/>
                  <a:pt x="139497" y="88900"/>
                  <a:pt x="133350" y="88900"/>
                </a:cubicBezTo>
                <a:cubicBezTo>
                  <a:pt x="127203" y="88900"/>
                  <a:pt x="122238" y="83934"/>
                  <a:pt x="122238" y="77788"/>
                </a:cubicBezTo>
                <a:lnTo>
                  <a:pt x="122238" y="55563"/>
                </a:lnTo>
                <a:cubicBezTo>
                  <a:pt x="122238" y="49416"/>
                  <a:pt x="127203" y="44450"/>
                  <a:pt x="133350" y="44450"/>
                </a:cubicBezTo>
                <a:cubicBezTo>
                  <a:pt x="139497" y="44450"/>
                  <a:pt x="144463" y="49416"/>
                  <a:pt x="144463" y="55563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8" name="Text 4"/>
          <p:cNvSpPr/>
          <p:nvPr/>
        </p:nvSpPr>
        <p:spPr>
          <a:xfrm>
            <a:off x="1270794" y="4521200"/>
            <a:ext cx="3886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VRAM: 24 GB GDDR6X (separada)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965994" y="48641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0" y="88900"/>
                </a:moveTo>
                <a:cubicBezTo>
                  <a:pt x="0" y="39835"/>
                  <a:pt x="39835" y="0"/>
                  <a:pt x="88900" y="0"/>
                </a:cubicBezTo>
                <a:cubicBezTo>
                  <a:pt x="137965" y="0"/>
                  <a:pt x="177800" y="39835"/>
                  <a:pt x="177800" y="88900"/>
                </a:cubicBezTo>
                <a:cubicBezTo>
                  <a:pt x="177800" y="137965"/>
                  <a:pt x="137965" y="177800"/>
                  <a:pt x="88900" y="177800"/>
                </a:cubicBezTo>
                <a:cubicBezTo>
                  <a:pt x="39835" y="177800"/>
                  <a:pt x="0" y="137965"/>
                  <a:pt x="0" y="88900"/>
                </a:cubicBezTo>
                <a:close/>
                <a:moveTo>
                  <a:pt x="100013" y="33337"/>
                </a:moveTo>
                <a:cubicBezTo>
                  <a:pt x="100013" y="27204"/>
                  <a:pt x="95033" y="22225"/>
                  <a:pt x="88900" y="22225"/>
                </a:cubicBezTo>
                <a:cubicBezTo>
                  <a:pt x="82767" y="22225"/>
                  <a:pt x="77788" y="27204"/>
                  <a:pt x="77788" y="33337"/>
                </a:cubicBezTo>
                <a:cubicBezTo>
                  <a:pt x="77788" y="39471"/>
                  <a:pt x="82767" y="44450"/>
                  <a:pt x="88900" y="44450"/>
                </a:cubicBezTo>
                <a:cubicBezTo>
                  <a:pt x="95033" y="44450"/>
                  <a:pt x="100013" y="39471"/>
                  <a:pt x="100013" y="33337"/>
                </a:cubicBezTo>
                <a:close/>
                <a:moveTo>
                  <a:pt x="88900" y="144463"/>
                </a:moveTo>
                <a:cubicBezTo>
                  <a:pt x="101158" y="144463"/>
                  <a:pt x="111125" y="134496"/>
                  <a:pt x="111125" y="122238"/>
                </a:cubicBezTo>
                <a:cubicBezTo>
                  <a:pt x="111125" y="116612"/>
                  <a:pt x="109041" y="111438"/>
                  <a:pt x="105569" y="107548"/>
                </a:cubicBezTo>
                <a:lnTo>
                  <a:pt x="129704" y="59313"/>
                </a:lnTo>
                <a:cubicBezTo>
                  <a:pt x="131753" y="55181"/>
                  <a:pt x="130086" y="50180"/>
                  <a:pt x="125988" y="48131"/>
                </a:cubicBezTo>
                <a:cubicBezTo>
                  <a:pt x="121890" y="46082"/>
                  <a:pt x="116855" y="47749"/>
                  <a:pt x="114806" y="51847"/>
                </a:cubicBezTo>
                <a:lnTo>
                  <a:pt x="90671" y="100082"/>
                </a:lnTo>
                <a:cubicBezTo>
                  <a:pt x="90081" y="100047"/>
                  <a:pt x="89490" y="100013"/>
                  <a:pt x="88900" y="100013"/>
                </a:cubicBezTo>
                <a:cubicBezTo>
                  <a:pt x="76642" y="100013"/>
                  <a:pt x="66675" y="109979"/>
                  <a:pt x="66675" y="122238"/>
                </a:cubicBezTo>
                <a:cubicBezTo>
                  <a:pt x="66675" y="134496"/>
                  <a:pt x="76642" y="144463"/>
                  <a:pt x="88900" y="144463"/>
                </a:cubicBezTo>
                <a:close/>
                <a:moveTo>
                  <a:pt x="61119" y="50006"/>
                </a:moveTo>
                <a:cubicBezTo>
                  <a:pt x="61119" y="43873"/>
                  <a:pt x="56139" y="38894"/>
                  <a:pt x="50006" y="38894"/>
                </a:cubicBezTo>
                <a:cubicBezTo>
                  <a:pt x="43873" y="38894"/>
                  <a:pt x="38894" y="43873"/>
                  <a:pt x="38894" y="50006"/>
                </a:cubicBezTo>
                <a:cubicBezTo>
                  <a:pt x="38894" y="56139"/>
                  <a:pt x="43873" y="61119"/>
                  <a:pt x="50006" y="61119"/>
                </a:cubicBezTo>
                <a:cubicBezTo>
                  <a:pt x="56139" y="61119"/>
                  <a:pt x="61119" y="56139"/>
                  <a:pt x="61119" y="50006"/>
                </a:cubicBezTo>
                <a:close/>
                <a:moveTo>
                  <a:pt x="33337" y="100013"/>
                </a:moveTo>
                <a:cubicBezTo>
                  <a:pt x="39471" y="100013"/>
                  <a:pt x="44450" y="95033"/>
                  <a:pt x="44450" y="88900"/>
                </a:cubicBezTo>
                <a:cubicBezTo>
                  <a:pt x="44450" y="82767"/>
                  <a:pt x="39471" y="77788"/>
                  <a:pt x="33337" y="77788"/>
                </a:cubicBezTo>
                <a:cubicBezTo>
                  <a:pt x="27204" y="77788"/>
                  <a:pt x="22225" y="82767"/>
                  <a:pt x="22225" y="88900"/>
                </a:cubicBezTo>
                <a:cubicBezTo>
                  <a:pt x="22225" y="95033"/>
                  <a:pt x="27204" y="100013"/>
                  <a:pt x="33337" y="100013"/>
                </a:cubicBezTo>
                <a:close/>
                <a:moveTo>
                  <a:pt x="155575" y="88900"/>
                </a:moveTo>
                <a:cubicBezTo>
                  <a:pt x="155575" y="82767"/>
                  <a:pt x="150596" y="77788"/>
                  <a:pt x="144463" y="77788"/>
                </a:cubicBezTo>
                <a:cubicBezTo>
                  <a:pt x="138329" y="77788"/>
                  <a:pt x="133350" y="82767"/>
                  <a:pt x="133350" y="88900"/>
                </a:cubicBezTo>
                <a:cubicBezTo>
                  <a:pt x="133350" y="95033"/>
                  <a:pt x="138329" y="100013"/>
                  <a:pt x="144463" y="100013"/>
                </a:cubicBezTo>
                <a:cubicBezTo>
                  <a:pt x="150596" y="100013"/>
                  <a:pt x="155575" y="95033"/>
                  <a:pt x="155575" y="88900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10" name="Text 6"/>
          <p:cNvSpPr/>
          <p:nvPr/>
        </p:nvSpPr>
        <p:spPr>
          <a:xfrm>
            <a:off x="1270794" y="4826000"/>
            <a:ext cx="3886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Acceso: Solo GPU vía PCIe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988219" y="5168900"/>
            <a:ext cx="133350" cy="177800"/>
          </a:xfrm>
          <a:custGeom>
            <a:avLst/>
            <a:gdLst/>
            <a:ahLst/>
            <a:cxnLst/>
            <a:rect l="l" t="t" r="r" b="b"/>
            <a:pathLst>
              <a:path w="133350" h="177800">
                <a:moveTo>
                  <a:pt x="11112" y="0"/>
                </a:moveTo>
                <a:cubicBezTo>
                  <a:pt x="4966" y="0"/>
                  <a:pt x="0" y="4966"/>
                  <a:pt x="0" y="11112"/>
                </a:cubicBezTo>
                <a:cubicBezTo>
                  <a:pt x="0" y="17259"/>
                  <a:pt x="4966" y="22225"/>
                  <a:pt x="11112" y="22225"/>
                </a:cubicBezTo>
                <a:lnTo>
                  <a:pt x="11112" y="26045"/>
                </a:lnTo>
                <a:cubicBezTo>
                  <a:pt x="11112" y="40769"/>
                  <a:pt x="16981" y="54903"/>
                  <a:pt x="27399" y="65321"/>
                </a:cubicBezTo>
                <a:lnTo>
                  <a:pt x="50979" y="88900"/>
                </a:lnTo>
                <a:lnTo>
                  <a:pt x="27399" y="112479"/>
                </a:lnTo>
                <a:cubicBezTo>
                  <a:pt x="16981" y="122897"/>
                  <a:pt x="11112" y="137031"/>
                  <a:pt x="11112" y="151755"/>
                </a:cubicBezTo>
                <a:lnTo>
                  <a:pt x="11112" y="155575"/>
                </a:lnTo>
                <a:cubicBezTo>
                  <a:pt x="4966" y="155575"/>
                  <a:pt x="0" y="160541"/>
                  <a:pt x="0" y="166688"/>
                </a:cubicBezTo>
                <a:cubicBezTo>
                  <a:pt x="0" y="172834"/>
                  <a:pt x="4966" y="177800"/>
                  <a:pt x="11112" y="177800"/>
                </a:cubicBezTo>
                <a:lnTo>
                  <a:pt x="122238" y="177800"/>
                </a:lnTo>
                <a:cubicBezTo>
                  <a:pt x="128384" y="177800"/>
                  <a:pt x="133350" y="172834"/>
                  <a:pt x="133350" y="166688"/>
                </a:cubicBezTo>
                <a:cubicBezTo>
                  <a:pt x="133350" y="160541"/>
                  <a:pt x="128384" y="155575"/>
                  <a:pt x="122238" y="155575"/>
                </a:cubicBezTo>
                <a:lnTo>
                  <a:pt x="122238" y="151755"/>
                </a:lnTo>
                <a:cubicBezTo>
                  <a:pt x="122238" y="137031"/>
                  <a:pt x="116369" y="122897"/>
                  <a:pt x="105951" y="112479"/>
                </a:cubicBezTo>
                <a:lnTo>
                  <a:pt x="82371" y="88900"/>
                </a:lnTo>
                <a:lnTo>
                  <a:pt x="105951" y="65321"/>
                </a:lnTo>
                <a:cubicBezTo>
                  <a:pt x="116369" y="54903"/>
                  <a:pt x="122238" y="40769"/>
                  <a:pt x="122238" y="26045"/>
                </a:cubicBezTo>
                <a:lnTo>
                  <a:pt x="122238" y="22225"/>
                </a:lnTo>
                <a:cubicBezTo>
                  <a:pt x="128384" y="22225"/>
                  <a:pt x="133350" y="17259"/>
                  <a:pt x="133350" y="11112"/>
                </a:cubicBezTo>
                <a:cubicBezTo>
                  <a:pt x="133350" y="4966"/>
                  <a:pt x="128384" y="0"/>
                  <a:pt x="122238" y="0"/>
                </a:cubicBezTo>
                <a:lnTo>
                  <a:pt x="11112" y="0"/>
                </a:lnTo>
                <a:close/>
                <a:moveTo>
                  <a:pt x="33337" y="26045"/>
                </a:moveTo>
                <a:lnTo>
                  <a:pt x="33337" y="22225"/>
                </a:lnTo>
                <a:lnTo>
                  <a:pt x="100013" y="22225"/>
                </a:lnTo>
                <a:lnTo>
                  <a:pt x="100013" y="26045"/>
                </a:lnTo>
                <a:cubicBezTo>
                  <a:pt x="100013" y="32643"/>
                  <a:pt x="98068" y="39033"/>
                  <a:pt x="94456" y="44450"/>
                </a:cubicBezTo>
                <a:lnTo>
                  <a:pt x="38894" y="44450"/>
                </a:lnTo>
                <a:cubicBezTo>
                  <a:pt x="35317" y="39033"/>
                  <a:pt x="33337" y="32643"/>
                  <a:pt x="33337" y="26045"/>
                </a:cubicBezTo>
                <a:close/>
                <a:moveTo>
                  <a:pt x="38894" y="133350"/>
                </a:moveTo>
                <a:cubicBezTo>
                  <a:pt x="40109" y="131509"/>
                  <a:pt x="41533" y="129773"/>
                  <a:pt x="43096" y="128176"/>
                </a:cubicBezTo>
                <a:lnTo>
                  <a:pt x="66675" y="104596"/>
                </a:lnTo>
                <a:lnTo>
                  <a:pt x="90254" y="128176"/>
                </a:lnTo>
                <a:cubicBezTo>
                  <a:pt x="91852" y="129773"/>
                  <a:pt x="93241" y="131509"/>
                  <a:pt x="94491" y="133350"/>
                </a:cubicBezTo>
                <a:lnTo>
                  <a:pt x="38894" y="133350"/>
                </a:ln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12" name="Text 8"/>
          <p:cNvSpPr/>
          <p:nvPr/>
        </p:nvSpPr>
        <p:spPr>
          <a:xfrm>
            <a:off x="1270794" y="5130800"/>
            <a:ext cx="3886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Latencia: Alta (transferencia)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5791994" y="3556000"/>
            <a:ext cx="1117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8FA7D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VS</a:t>
            </a: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6806406" y="2006600"/>
            <a:ext cx="4622800" cy="3556000"/>
          </a:xfrm>
          <a:custGeom>
            <a:avLst/>
            <a:gdLst/>
            <a:ahLst/>
            <a:cxnLst/>
            <a:rect l="l" t="t" r="r" b="b"/>
            <a:pathLst>
              <a:path w="4622800" h="3556000">
                <a:moveTo>
                  <a:pt x="152410" y="0"/>
                </a:moveTo>
                <a:lnTo>
                  <a:pt x="4470390" y="0"/>
                </a:lnTo>
                <a:cubicBezTo>
                  <a:pt x="4554564" y="0"/>
                  <a:pt x="4622800" y="68236"/>
                  <a:pt x="4622800" y="152410"/>
                </a:cubicBezTo>
                <a:lnTo>
                  <a:pt x="4622800" y="3403590"/>
                </a:lnTo>
                <a:cubicBezTo>
                  <a:pt x="4622800" y="3487764"/>
                  <a:pt x="4554564" y="3556000"/>
                  <a:pt x="4470390" y="3556000"/>
                </a:cubicBezTo>
                <a:lnTo>
                  <a:pt x="152410" y="3556000"/>
                </a:lnTo>
                <a:cubicBezTo>
                  <a:pt x="68236" y="3556000"/>
                  <a:pt x="0" y="3487764"/>
                  <a:pt x="0" y="3403590"/>
                </a:cubicBezTo>
                <a:lnTo>
                  <a:pt x="0" y="152410"/>
                </a:lnTo>
                <a:cubicBezTo>
                  <a:pt x="0" y="68293"/>
                  <a:pt x="68293" y="0"/>
                  <a:pt x="15241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7097E5">
                <a:alpha val="30196"/>
              </a:srgbClr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6781006" y="2235200"/>
            <a:ext cx="4724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Apple M1 Max</a:t>
            </a:r>
            <a:endParaRPr lang="en-US" sz="1600" dirty="0"/>
          </a:p>
        </p:txBody>
      </p:sp>
      <p:pic>
        <p:nvPicPr>
          <p:cNvPr id="16" name="Image 2" descr="https://kimi-web-img.moonshot.cn/img/clipart.info/82d636ea7f270f234df109539904ba32f989942d.png"/>
          <p:cNvPicPr>
            <a:picLocks noChangeAspect="1"/>
          </p:cNvPicPr>
          <p:nvPr/>
        </p:nvPicPr>
        <p:blipFill>
          <a:blip r:embed="rId5"/>
          <a:srcRect t="31802" b="31802"/>
          <a:stretch/>
        </p:blipFill>
        <p:spPr>
          <a:xfrm>
            <a:off x="7035006" y="2743200"/>
            <a:ext cx="4216400" cy="1625600"/>
          </a:xfrm>
          <a:prstGeom prst="roundRect">
            <a:avLst>
              <a:gd name="adj" fmla="val 0"/>
            </a:avLst>
          </a:prstGeom>
        </p:spPr>
      </p:pic>
      <p:sp>
        <p:nvSpPr>
          <p:cNvPr id="17" name="Shape 12"/>
          <p:cNvSpPr/>
          <p:nvPr/>
        </p:nvSpPr>
        <p:spPr>
          <a:xfrm>
            <a:off x="7060406" y="45593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22225" y="22225"/>
                </a:moveTo>
                <a:cubicBezTo>
                  <a:pt x="9967" y="22225"/>
                  <a:pt x="0" y="32192"/>
                  <a:pt x="0" y="44450"/>
                </a:cubicBezTo>
                <a:lnTo>
                  <a:pt x="0" y="47020"/>
                </a:lnTo>
                <a:cubicBezTo>
                  <a:pt x="0" y="49381"/>
                  <a:pt x="1528" y="51395"/>
                  <a:pt x="3507" y="52680"/>
                </a:cubicBezTo>
                <a:cubicBezTo>
                  <a:pt x="8091" y="55667"/>
                  <a:pt x="11112" y="60806"/>
                  <a:pt x="11112" y="66675"/>
                </a:cubicBezTo>
                <a:cubicBezTo>
                  <a:pt x="11112" y="72544"/>
                  <a:pt x="8091" y="77683"/>
                  <a:pt x="3507" y="80670"/>
                </a:cubicBezTo>
                <a:cubicBezTo>
                  <a:pt x="1528" y="81955"/>
                  <a:pt x="0" y="83969"/>
                  <a:pt x="0" y="86330"/>
                </a:cubicBezTo>
                <a:lnTo>
                  <a:pt x="0" y="105569"/>
                </a:lnTo>
                <a:lnTo>
                  <a:pt x="177800" y="105569"/>
                </a:lnTo>
                <a:lnTo>
                  <a:pt x="177800" y="86330"/>
                </a:lnTo>
                <a:cubicBezTo>
                  <a:pt x="177800" y="83969"/>
                  <a:pt x="176272" y="81955"/>
                  <a:pt x="174293" y="80670"/>
                </a:cubicBezTo>
                <a:cubicBezTo>
                  <a:pt x="169709" y="77683"/>
                  <a:pt x="166688" y="72544"/>
                  <a:pt x="166688" y="66675"/>
                </a:cubicBezTo>
                <a:cubicBezTo>
                  <a:pt x="166688" y="60806"/>
                  <a:pt x="169709" y="55667"/>
                  <a:pt x="174293" y="52680"/>
                </a:cubicBezTo>
                <a:cubicBezTo>
                  <a:pt x="176272" y="51395"/>
                  <a:pt x="177800" y="49381"/>
                  <a:pt x="177800" y="47020"/>
                </a:cubicBezTo>
                <a:lnTo>
                  <a:pt x="177800" y="44450"/>
                </a:lnTo>
                <a:cubicBezTo>
                  <a:pt x="177800" y="32192"/>
                  <a:pt x="167833" y="22225"/>
                  <a:pt x="155575" y="22225"/>
                </a:cubicBezTo>
                <a:lnTo>
                  <a:pt x="22225" y="22225"/>
                </a:lnTo>
                <a:close/>
                <a:moveTo>
                  <a:pt x="177800" y="144463"/>
                </a:moveTo>
                <a:lnTo>
                  <a:pt x="177800" y="122238"/>
                </a:lnTo>
                <a:lnTo>
                  <a:pt x="0" y="122238"/>
                </a:lnTo>
                <a:lnTo>
                  <a:pt x="0" y="144463"/>
                </a:lnTo>
                <a:cubicBezTo>
                  <a:pt x="0" y="150609"/>
                  <a:pt x="4966" y="155575"/>
                  <a:pt x="11112" y="155575"/>
                </a:cubicBezTo>
                <a:lnTo>
                  <a:pt x="33337" y="155575"/>
                </a:lnTo>
                <a:lnTo>
                  <a:pt x="33337" y="147241"/>
                </a:lnTo>
                <a:cubicBezTo>
                  <a:pt x="33337" y="142622"/>
                  <a:pt x="37053" y="138906"/>
                  <a:pt x="41672" y="138906"/>
                </a:cubicBezTo>
                <a:cubicBezTo>
                  <a:pt x="46291" y="138906"/>
                  <a:pt x="50006" y="142622"/>
                  <a:pt x="50006" y="147241"/>
                </a:cubicBezTo>
                <a:lnTo>
                  <a:pt x="50006" y="155575"/>
                </a:lnTo>
                <a:lnTo>
                  <a:pt x="80566" y="155575"/>
                </a:lnTo>
                <a:lnTo>
                  <a:pt x="80566" y="147241"/>
                </a:lnTo>
                <a:cubicBezTo>
                  <a:pt x="80566" y="142622"/>
                  <a:pt x="84281" y="138906"/>
                  <a:pt x="88900" y="138906"/>
                </a:cubicBezTo>
                <a:cubicBezTo>
                  <a:pt x="93519" y="138906"/>
                  <a:pt x="97234" y="142622"/>
                  <a:pt x="97234" y="147241"/>
                </a:cubicBezTo>
                <a:lnTo>
                  <a:pt x="97234" y="155575"/>
                </a:lnTo>
                <a:lnTo>
                  <a:pt x="127794" y="155575"/>
                </a:lnTo>
                <a:lnTo>
                  <a:pt x="127794" y="147241"/>
                </a:lnTo>
                <a:cubicBezTo>
                  <a:pt x="127794" y="142622"/>
                  <a:pt x="131509" y="138906"/>
                  <a:pt x="136128" y="138906"/>
                </a:cubicBezTo>
                <a:cubicBezTo>
                  <a:pt x="140747" y="138906"/>
                  <a:pt x="144463" y="142622"/>
                  <a:pt x="144463" y="147241"/>
                </a:cubicBezTo>
                <a:lnTo>
                  <a:pt x="144463" y="155575"/>
                </a:lnTo>
                <a:lnTo>
                  <a:pt x="166688" y="155575"/>
                </a:lnTo>
                <a:cubicBezTo>
                  <a:pt x="172834" y="155575"/>
                  <a:pt x="177800" y="150609"/>
                  <a:pt x="177800" y="144463"/>
                </a:cubicBezTo>
                <a:close/>
                <a:moveTo>
                  <a:pt x="55563" y="55563"/>
                </a:moveTo>
                <a:lnTo>
                  <a:pt x="55563" y="77788"/>
                </a:lnTo>
                <a:cubicBezTo>
                  <a:pt x="55563" y="83934"/>
                  <a:pt x="50597" y="88900"/>
                  <a:pt x="44450" y="88900"/>
                </a:cubicBezTo>
                <a:cubicBezTo>
                  <a:pt x="38303" y="88900"/>
                  <a:pt x="33337" y="83934"/>
                  <a:pt x="33337" y="77788"/>
                </a:cubicBezTo>
                <a:lnTo>
                  <a:pt x="33337" y="55563"/>
                </a:lnTo>
                <a:cubicBezTo>
                  <a:pt x="33337" y="49416"/>
                  <a:pt x="38303" y="44450"/>
                  <a:pt x="44450" y="44450"/>
                </a:cubicBezTo>
                <a:cubicBezTo>
                  <a:pt x="50597" y="44450"/>
                  <a:pt x="55563" y="49416"/>
                  <a:pt x="55563" y="55563"/>
                </a:cubicBezTo>
                <a:close/>
                <a:moveTo>
                  <a:pt x="100013" y="55563"/>
                </a:moveTo>
                <a:lnTo>
                  <a:pt x="100013" y="77788"/>
                </a:lnTo>
                <a:cubicBezTo>
                  <a:pt x="100013" y="83934"/>
                  <a:pt x="95047" y="88900"/>
                  <a:pt x="88900" y="88900"/>
                </a:cubicBezTo>
                <a:cubicBezTo>
                  <a:pt x="82753" y="88900"/>
                  <a:pt x="77788" y="83934"/>
                  <a:pt x="77788" y="77788"/>
                </a:cubicBezTo>
                <a:lnTo>
                  <a:pt x="77788" y="55563"/>
                </a:lnTo>
                <a:cubicBezTo>
                  <a:pt x="77788" y="49416"/>
                  <a:pt x="82753" y="44450"/>
                  <a:pt x="88900" y="44450"/>
                </a:cubicBezTo>
                <a:cubicBezTo>
                  <a:pt x="95047" y="44450"/>
                  <a:pt x="100013" y="49416"/>
                  <a:pt x="100013" y="55563"/>
                </a:cubicBezTo>
                <a:close/>
                <a:moveTo>
                  <a:pt x="144463" y="55563"/>
                </a:moveTo>
                <a:lnTo>
                  <a:pt x="144463" y="77788"/>
                </a:lnTo>
                <a:cubicBezTo>
                  <a:pt x="144463" y="83934"/>
                  <a:pt x="139497" y="88900"/>
                  <a:pt x="133350" y="88900"/>
                </a:cubicBezTo>
                <a:cubicBezTo>
                  <a:pt x="127203" y="88900"/>
                  <a:pt x="122238" y="83934"/>
                  <a:pt x="122238" y="77788"/>
                </a:cubicBezTo>
                <a:lnTo>
                  <a:pt x="122238" y="55563"/>
                </a:lnTo>
                <a:cubicBezTo>
                  <a:pt x="122238" y="49416"/>
                  <a:pt x="127203" y="44450"/>
                  <a:pt x="133350" y="44450"/>
                </a:cubicBezTo>
                <a:cubicBezTo>
                  <a:pt x="139497" y="44450"/>
                  <a:pt x="144463" y="49416"/>
                  <a:pt x="144463" y="55563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8" name="Text 13"/>
          <p:cNvSpPr/>
          <p:nvPr/>
        </p:nvSpPr>
        <p:spPr>
          <a:xfrm>
            <a:off x="7365206" y="4521200"/>
            <a:ext cx="3886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Memoria: 64 GB Unificada</a:t>
            </a:r>
            <a:endParaRPr lang="en-US" sz="1600" dirty="0"/>
          </a:p>
        </p:txBody>
      </p:sp>
      <p:sp>
        <p:nvSpPr>
          <p:cNvPr id="19" name="Shape 14"/>
          <p:cNvSpPr/>
          <p:nvPr/>
        </p:nvSpPr>
        <p:spPr>
          <a:xfrm>
            <a:off x="7060406" y="48641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61119" y="8334"/>
                </a:moveTo>
                <a:cubicBezTo>
                  <a:pt x="61119" y="3716"/>
                  <a:pt x="57403" y="0"/>
                  <a:pt x="52784" y="0"/>
                </a:cubicBezTo>
                <a:cubicBezTo>
                  <a:pt x="48166" y="0"/>
                  <a:pt x="44450" y="3716"/>
                  <a:pt x="44450" y="8334"/>
                </a:cubicBezTo>
                <a:lnTo>
                  <a:pt x="44450" y="22225"/>
                </a:lnTo>
                <a:cubicBezTo>
                  <a:pt x="32192" y="22225"/>
                  <a:pt x="22225" y="32192"/>
                  <a:pt x="22225" y="44450"/>
                </a:cubicBezTo>
                <a:lnTo>
                  <a:pt x="8334" y="44450"/>
                </a:lnTo>
                <a:cubicBezTo>
                  <a:pt x="3716" y="44450"/>
                  <a:pt x="0" y="48166"/>
                  <a:pt x="0" y="52784"/>
                </a:cubicBezTo>
                <a:cubicBezTo>
                  <a:pt x="0" y="57403"/>
                  <a:pt x="3716" y="61119"/>
                  <a:pt x="8334" y="61119"/>
                </a:cubicBezTo>
                <a:lnTo>
                  <a:pt x="22225" y="61119"/>
                </a:lnTo>
                <a:lnTo>
                  <a:pt x="22225" y="80566"/>
                </a:lnTo>
                <a:lnTo>
                  <a:pt x="8334" y="80566"/>
                </a:lnTo>
                <a:cubicBezTo>
                  <a:pt x="3716" y="80566"/>
                  <a:pt x="0" y="84281"/>
                  <a:pt x="0" y="88900"/>
                </a:cubicBezTo>
                <a:cubicBezTo>
                  <a:pt x="0" y="93519"/>
                  <a:pt x="3716" y="97234"/>
                  <a:pt x="8334" y="97234"/>
                </a:cubicBezTo>
                <a:lnTo>
                  <a:pt x="22225" y="97234"/>
                </a:lnTo>
                <a:lnTo>
                  <a:pt x="22225" y="116681"/>
                </a:lnTo>
                <a:lnTo>
                  <a:pt x="8334" y="116681"/>
                </a:lnTo>
                <a:cubicBezTo>
                  <a:pt x="3716" y="116681"/>
                  <a:pt x="0" y="120397"/>
                  <a:pt x="0" y="125016"/>
                </a:cubicBezTo>
                <a:cubicBezTo>
                  <a:pt x="0" y="129634"/>
                  <a:pt x="3716" y="133350"/>
                  <a:pt x="8334" y="133350"/>
                </a:cubicBezTo>
                <a:lnTo>
                  <a:pt x="22225" y="133350"/>
                </a:lnTo>
                <a:cubicBezTo>
                  <a:pt x="22225" y="145608"/>
                  <a:pt x="32192" y="155575"/>
                  <a:pt x="44450" y="155575"/>
                </a:cubicBezTo>
                <a:lnTo>
                  <a:pt x="44450" y="169466"/>
                </a:lnTo>
                <a:cubicBezTo>
                  <a:pt x="44450" y="174084"/>
                  <a:pt x="48166" y="177800"/>
                  <a:pt x="52784" y="177800"/>
                </a:cubicBezTo>
                <a:cubicBezTo>
                  <a:pt x="57403" y="177800"/>
                  <a:pt x="61119" y="174084"/>
                  <a:pt x="61119" y="169466"/>
                </a:cubicBezTo>
                <a:lnTo>
                  <a:pt x="61119" y="155575"/>
                </a:lnTo>
                <a:lnTo>
                  <a:pt x="80566" y="155575"/>
                </a:lnTo>
                <a:lnTo>
                  <a:pt x="80566" y="169466"/>
                </a:lnTo>
                <a:cubicBezTo>
                  <a:pt x="80566" y="174084"/>
                  <a:pt x="84281" y="177800"/>
                  <a:pt x="88900" y="177800"/>
                </a:cubicBezTo>
                <a:cubicBezTo>
                  <a:pt x="93519" y="177800"/>
                  <a:pt x="97234" y="174084"/>
                  <a:pt x="97234" y="169466"/>
                </a:cubicBezTo>
                <a:lnTo>
                  <a:pt x="97234" y="155575"/>
                </a:lnTo>
                <a:lnTo>
                  <a:pt x="116681" y="155575"/>
                </a:lnTo>
                <a:lnTo>
                  <a:pt x="116681" y="169466"/>
                </a:lnTo>
                <a:cubicBezTo>
                  <a:pt x="116681" y="174084"/>
                  <a:pt x="120397" y="177800"/>
                  <a:pt x="125016" y="177800"/>
                </a:cubicBezTo>
                <a:cubicBezTo>
                  <a:pt x="129634" y="177800"/>
                  <a:pt x="133350" y="174084"/>
                  <a:pt x="133350" y="169466"/>
                </a:cubicBezTo>
                <a:lnTo>
                  <a:pt x="133350" y="155575"/>
                </a:lnTo>
                <a:cubicBezTo>
                  <a:pt x="145608" y="155575"/>
                  <a:pt x="155575" y="145608"/>
                  <a:pt x="155575" y="133350"/>
                </a:cubicBezTo>
                <a:lnTo>
                  <a:pt x="169466" y="133350"/>
                </a:lnTo>
                <a:cubicBezTo>
                  <a:pt x="174084" y="133350"/>
                  <a:pt x="177800" y="129634"/>
                  <a:pt x="177800" y="125016"/>
                </a:cubicBezTo>
                <a:cubicBezTo>
                  <a:pt x="177800" y="120397"/>
                  <a:pt x="174084" y="116681"/>
                  <a:pt x="169466" y="116681"/>
                </a:cubicBezTo>
                <a:lnTo>
                  <a:pt x="155575" y="116681"/>
                </a:lnTo>
                <a:lnTo>
                  <a:pt x="155575" y="97234"/>
                </a:lnTo>
                <a:lnTo>
                  <a:pt x="169466" y="97234"/>
                </a:lnTo>
                <a:cubicBezTo>
                  <a:pt x="174084" y="97234"/>
                  <a:pt x="177800" y="93519"/>
                  <a:pt x="177800" y="88900"/>
                </a:cubicBezTo>
                <a:cubicBezTo>
                  <a:pt x="177800" y="84281"/>
                  <a:pt x="174084" y="80566"/>
                  <a:pt x="169466" y="80566"/>
                </a:cubicBezTo>
                <a:lnTo>
                  <a:pt x="155575" y="80566"/>
                </a:lnTo>
                <a:lnTo>
                  <a:pt x="155575" y="61119"/>
                </a:lnTo>
                <a:lnTo>
                  <a:pt x="169466" y="61119"/>
                </a:lnTo>
                <a:cubicBezTo>
                  <a:pt x="174084" y="61119"/>
                  <a:pt x="177800" y="57403"/>
                  <a:pt x="177800" y="52784"/>
                </a:cubicBezTo>
                <a:cubicBezTo>
                  <a:pt x="177800" y="48166"/>
                  <a:pt x="174084" y="44450"/>
                  <a:pt x="169466" y="44450"/>
                </a:cubicBezTo>
                <a:lnTo>
                  <a:pt x="155575" y="44450"/>
                </a:lnTo>
                <a:cubicBezTo>
                  <a:pt x="155575" y="32192"/>
                  <a:pt x="145608" y="22225"/>
                  <a:pt x="133350" y="22225"/>
                </a:cubicBezTo>
                <a:lnTo>
                  <a:pt x="133350" y="8334"/>
                </a:lnTo>
                <a:cubicBezTo>
                  <a:pt x="133350" y="3716"/>
                  <a:pt x="129634" y="0"/>
                  <a:pt x="125016" y="0"/>
                </a:cubicBezTo>
                <a:cubicBezTo>
                  <a:pt x="120397" y="0"/>
                  <a:pt x="116681" y="3716"/>
                  <a:pt x="116681" y="8334"/>
                </a:cubicBezTo>
                <a:lnTo>
                  <a:pt x="116681" y="22225"/>
                </a:lnTo>
                <a:lnTo>
                  <a:pt x="97234" y="22225"/>
                </a:lnTo>
                <a:lnTo>
                  <a:pt x="97234" y="8334"/>
                </a:lnTo>
                <a:cubicBezTo>
                  <a:pt x="97234" y="3716"/>
                  <a:pt x="93519" y="0"/>
                  <a:pt x="88900" y="0"/>
                </a:cubicBezTo>
                <a:cubicBezTo>
                  <a:pt x="84281" y="0"/>
                  <a:pt x="80566" y="3716"/>
                  <a:pt x="80566" y="8334"/>
                </a:cubicBezTo>
                <a:lnTo>
                  <a:pt x="80566" y="22225"/>
                </a:lnTo>
                <a:lnTo>
                  <a:pt x="61119" y="22225"/>
                </a:lnTo>
                <a:lnTo>
                  <a:pt x="61119" y="8334"/>
                </a:lnTo>
                <a:close/>
                <a:moveTo>
                  <a:pt x="55563" y="44450"/>
                </a:moveTo>
                <a:lnTo>
                  <a:pt x="122238" y="44450"/>
                </a:lnTo>
                <a:cubicBezTo>
                  <a:pt x="128384" y="44450"/>
                  <a:pt x="133350" y="49416"/>
                  <a:pt x="133350" y="55563"/>
                </a:cubicBezTo>
                <a:lnTo>
                  <a:pt x="133350" y="122238"/>
                </a:lnTo>
                <a:cubicBezTo>
                  <a:pt x="133350" y="128384"/>
                  <a:pt x="128384" y="133350"/>
                  <a:pt x="122238" y="133350"/>
                </a:cubicBezTo>
                <a:lnTo>
                  <a:pt x="55563" y="133350"/>
                </a:lnTo>
                <a:cubicBezTo>
                  <a:pt x="49416" y="133350"/>
                  <a:pt x="44450" y="128384"/>
                  <a:pt x="44450" y="122238"/>
                </a:cubicBezTo>
                <a:lnTo>
                  <a:pt x="44450" y="55563"/>
                </a:lnTo>
                <a:cubicBezTo>
                  <a:pt x="44450" y="49416"/>
                  <a:pt x="49416" y="44450"/>
                  <a:pt x="55563" y="44450"/>
                </a:cubicBezTo>
                <a:close/>
                <a:moveTo>
                  <a:pt x="61119" y="61119"/>
                </a:moveTo>
                <a:lnTo>
                  <a:pt x="61119" y="116681"/>
                </a:lnTo>
                <a:lnTo>
                  <a:pt x="116681" y="116681"/>
                </a:lnTo>
                <a:lnTo>
                  <a:pt x="116681" y="61119"/>
                </a:lnTo>
                <a:lnTo>
                  <a:pt x="61119" y="61119"/>
                </a:ln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20" name="Text 15"/>
          <p:cNvSpPr/>
          <p:nvPr/>
        </p:nvSpPr>
        <p:spPr>
          <a:xfrm>
            <a:off x="7365206" y="4826000"/>
            <a:ext cx="3886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Acceso: CPU + GPU + ANE</a:t>
            </a:r>
            <a:endParaRPr lang="en-US" sz="1600" dirty="0"/>
          </a:p>
        </p:txBody>
      </p:sp>
      <p:sp>
        <p:nvSpPr>
          <p:cNvPr id="21" name="Shape 16"/>
          <p:cNvSpPr/>
          <p:nvPr/>
        </p:nvSpPr>
        <p:spPr>
          <a:xfrm>
            <a:off x="7071519" y="51689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17654" y="-3438"/>
                </a:moveTo>
                <a:cubicBezTo>
                  <a:pt x="121786" y="-451"/>
                  <a:pt x="123314" y="4966"/>
                  <a:pt x="121439" y="9689"/>
                </a:cubicBezTo>
                <a:lnTo>
                  <a:pt x="94213" y="77788"/>
                </a:lnTo>
                <a:lnTo>
                  <a:pt x="144463" y="77788"/>
                </a:lnTo>
                <a:cubicBezTo>
                  <a:pt x="149151" y="77788"/>
                  <a:pt x="153318" y="80705"/>
                  <a:pt x="154915" y="85115"/>
                </a:cubicBezTo>
                <a:cubicBezTo>
                  <a:pt x="156513" y="89525"/>
                  <a:pt x="155158" y="94456"/>
                  <a:pt x="151581" y="97443"/>
                </a:cubicBezTo>
                <a:lnTo>
                  <a:pt x="51569" y="180786"/>
                </a:lnTo>
                <a:cubicBezTo>
                  <a:pt x="47645" y="184051"/>
                  <a:pt x="42054" y="184224"/>
                  <a:pt x="37921" y="181238"/>
                </a:cubicBezTo>
                <a:cubicBezTo>
                  <a:pt x="33789" y="178251"/>
                  <a:pt x="32261" y="172834"/>
                  <a:pt x="34136" y="168111"/>
                </a:cubicBezTo>
                <a:lnTo>
                  <a:pt x="61362" y="100013"/>
                </a:lnTo>
                <a:lnTo>
                  <a:pt x="11112" y="100013"/>
                </a:lnTo>
                <a:cubicBezTo>
                  <a:pt x="6424" y="100013"/>
                  <a:pt x="2257" y="97095"/>
                  <a:pt x="660" y="92685"/>
                </a:cubicBezTo>
                <a:cubicBezTo>
                  <a:pt x="-938" y="88275"/>
                  <a:pt x="417" y="83344"/>
                  <a:pt x="3994" y="80357"/>
                </a:cubicBezTo>
                <a:lnTo>
                  <a:pt x="104006" y="-2986"/>
                </a:lnTo>
                <a:cubicBezTo>
                  <a:pt x="107930" y="-6251"/>
                  <a:pt x="113521" y="-6424"/>
                  <a:pt x="117654" y="-3438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22" name="Text 17"/>
          <p:cNvSpPr/>
          <p:nvPr/>
        </p:nvSpPr>
        <p:spPr>
          <a:xfrm>
            <a:off x="7365206" y="5130800"/>
            <a:ext cx="3886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Latencia: Baja (compartida)</a:t>
            </a:r>
            <a:endParaRPr lang="en-US" sz="16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2192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¿Y si solo tengo NVIDIA?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1879600"/>
            <a:ext cx="1219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soporte existe, pero está en una fase experimental.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2641600"/>
            <a:ext cx="3695700" cy="1828800"/>
          </a:xfrm>
          <a:custGeom>
            <a:avLst/>
            <a:gdLst/>
            <a:ahLst/>
            <a:cxnLst/>
            <a:rect l="l" t="t" r="r" b="b"/>
            <a:pathLst>
              <a:path w="3695700" h="1828800">
                <a:moveTo>
                  <a:pt x="101608" y="0"/>
                </a:moveTo>
                <a:lnTo>
                  <a:pt x="3594092" y="0"/>
                </a:lnTo>
                <a:cubicBezTo>
                  <a:pt x="3650208" y="0"/>
                  <a:pt x="3695700" y="45492"/>
                  <a:pt x="3695700" y="101608"/>
                </a:cubicBezTo>
                <a:lnTo>
                  <a:pt x="3695700" y="1727192"/>
                </a:lnTo>
                <a:cubicBezTo>
                  <a:pt x="3695700" y="1783308"/>
                  <a:pt x="3650208" y="1828800"/>
                  <a:pt x="3594092" y="1828800"/>
                </a:cubicBezTo>
                <a:lnTo>
                  <a:pt x="101608" y="1828800"/>
                </a:lnTo>
                <a:cubicBezTo>
                  <a:pt x="45492" y="1828800"/>
                  <a:pt x="0" y="1783308"/>
                  <a:pt x="0" y="17271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1899642" y="28448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197257" y="110103"/>
                </a:moveTo>
                <a:cubicBezTo>
                  <a:pt x="198150" y="110550"/>
                  <a:pt x="198864" y="111621"/>
                  <a:pt x="199936" y="111621"/>
                </a:cubicBezTo>
                <a:cubicBezTo>
                  <a:pt x="200918" y="111621"/>
                  <a:pt x="202436" y="111264"/>
                  <a:pt x="202525" y="110282"/>
                </a:cubicBezTo>
                <a:cubicBezTo>
                  <a:pt x="202704" y="109031"/>
                  <a:pt x="200829" y="108228"/>
                  <a:pt x="199668" y="107692"/>
                </a:cubicBezTo>
                <a:cubicBezTo>
                  <a:pt x="198150" y="107067"/>
                  <a:pt x="196185" y="106799"/>
                  <a:pt x="194756" y="107603"/>
                </a:cubicBezTo>
                <a:cubicBezTo>
                  <a:pt x="194399" y="107781"/>
                  <a:pt x="194042" y="108228"/>
                  <a:pt x="194221" y="108585"/>
                </a:cubicBezTo>
                <a:cubicBezTo>
                  <a:pt x="194489" y="109746"/>
                  <a:pt x="196275" y="109567"/>
                  <a:pt x="197257" y="110103"/>
                </a:cubicBezTo>
                <a:close/>
                <a:moveTo>
                  <a:pt x="177701" y="111621"/>
                </a:moveTo>
                <a:cubicBezTo>
                  <a:pt x="178772" y="111621"/>
                  <a:pt x="179487" y="110550"/>
                  <a:pt x="180380" y="110103"/>
                </a:cubicBezTo>
                <a:cubicBezTo>
                  <a:pt x="181362" y="109567"/>
                  <a:pt x="183148" y="109746"/>
                  <a:pt x="183505" y="108674"/>
                </a:cubicBezTo>
                <a:cubicBezTo>
                  <a:pt x="183684" y="108317"/>
                  <a:pt x="183326" y="107871"/>
                  <a:pt x="182969" y="107692"/>
                </a:cubicBezTo>
                <a:cubicBezTo>
                  <a:pt x="181541" y="106888"/>
                  <a:pt x="179576" y="107156"/>
                  <a:pt x="178058" y="107781"/>
                </a:cubicBezTo>
                <a:cubicBezTo>
                  <a:pt x="176897" y="108317"/>
                  <a:pt x="175022" y="109121"/>
                  <a:pt x="175200" y="110371"/>
                </a:cubicBezTo>
                <a:cubicBezTo>
                  <a:pt x="175290" y="111264"/>
                  <a:pt x="176808" y="111710"/>
                  <a:pt x="177701" y="111621"/>
                </a:cubicBezTo>
                <a:close/>
                <a:moveTo>
                  <a:pt x="375047" y="360581"/>
                </a:moveTo>
                <a:cubicBezTo>
                  <a:pt x="371832" y="357009"/>
                  <a:pt x="370314" y="350222"/>
                  <a:pt x="368618" y="342989"/>
                </a:cubicBezTo>
                <a:cubicBezTo>
                  <a:pt x="367010" y="335756"/>
                  <a:pt x="365135" y="327987"/>
                  <a:pt x="359241" y="322987"/>
                </a:cubicBezTo>
                <a:cubicBezTo>
                  <a:pt x="358080" y="322005"/>
                  <a:pt x="356920" y="321112"/>
                  <a:pt x="355669" y="320397"/>
                </a:cubicBezTo>
                <a:cubicBezTo>
                  <a:pt x="354509" y="319683"/>
                  <a:pt x="353258" y="319058"/>
                  <a:pt x="352008" y="318611"/>
                </a:cubicBezTo>
                <a:cubicBezTo>
                  <a:pt x="360224" y="294233"/>
                  <a:pt x="357009" y="269944"/>
                  <a:pt x="348704" y="247977"/>
                </a:cubicBezTo>
                <a:cubicBezTo>
                  <a:pt x="338524" y="221099"/>
                  <a:pt x="320754" y="197614"/>
                  <a:pt x="307181" y="181541"/>
                </a:cubicBezTo>
                <a:cubicBezTo>
                  <a:pt x="291911" y="162342"/>
                  <a:pt x="277088" y="144125"/>
                  <a:pt x="277356" y="117247"/>
                </a:cubicBezTo>
                <a:cubicBezTo>
                  <a:pt x="277803" y="76260"/>
                  <a:pt x="281910" y="89"/>
                  <a:pt x="209669" y="0"/>
                </a:cubicBezTo>
                <a:cubicBezTo>
                  <a:pt x="118229" y="-179"/>
                  <a:pt x="141089" y="92333"/>
                  <a:pt x="140107" y="120729"/>
                </a:cubicBezTo>
                <a:cubicBezTo>
                  <a:pt x="138589" y="141625"/>
                  <a:pt x="134392" y="158055"/>
                  <a:pt x="120015" y="178504"/>
                </a:cubicBezTo>
                <a:cubicBezTo>
                  <a:pt x="103138" y="198596"/>
                  <a:pt x="79385" y="231011"/>
                  <a:pt x="68134" y="264855"/>
                </a:cubicBezTo>
                <a:cubicBezTo>
                  <a:pt x="62776" y="280839"/>
                  <a:pt x="60275" y="297091"/>
                  <a:pt x="62597" y="312450"/>
                </a:cubicBezTo>
                <a:cubicBezTo>
                  <a:pt x="56793" y="317629"/>
                  <a:pt x="52417" y="325576"/>
                  <a:pt x="47774" y="330488"/>
                </a:cubicBezTo>
                <a:cubicBezTo>
                  <a:pt x="44023" y="334328"/>
                  <a:pt x="38576" y="335756"/>
                  <a:pt x="32593" y="337899"/>
                </a:cubicBezTo>
                <a:cubicBezTo>
                  <a:pt x="26610" y="340043"/>
                  <a:pt x="20092" y="343257"/>
                  <a:pt x="16073" y="350847"/>
                </a:cubicBezTo>
                <a:cubicBezTo>
                  <a:pt x="14198" y="354330"/>
                  <a:pt x="13573" y="358080"/>
                  <a:pt x="13573" y="361920"/>
                </a:cubicBezTo>
                <a:cubicBezTo>
                  <a:pt x="13573" y="365403"/>
                  <a:pt x="14109" y="368975"/>
                  <a:pt x="14645" y="372457"/>
                </a:cubicBezTo>
                <a:cubicBezTo>
                  <a:pt x="15716" y="379690"/>
                  <a:pt x="16877" y="386477"/>
                  <a:pt x="15359" y="391031"/>
                </a:cubicBezTo>
                <a:cubicBezTo>
                  <a:pt x="10716" y="403890"/>
                  <a:pt x="10091" y="412819"/>
                  <a:pt x="13395" y="419338"/>
                </a:cubicBezTo>
                <a:cubicBezTo>
                  <a:pt x="16788" y="425857"/>
                  <a:pt x="23574" y="428714"/>
                  <a:pt x="31343" y="430322"/>
                </a:cubicBezTo>
                <a:cubicBezTo>
                  <a:pt x="46792" y="433536"/>
                  <a:pt x="67776" y="432733"/>
                  <a:pt x="84296" y="441484"/>
                </a:cubicBezTo>
                <a:cubicBezTo>
                  <a:pt x="101977" y="450771"/>
                  <a:pt x="119926" y="454075"/>
                  <a:pt x="134213" y="450771"/>
                </a:cubicBezTo>
                <a:cubicBezTo>
                  <a:pt x="144572" y="448449"/>
                  <a:pt x="153055" y="442198"/>
                  <a:pt x="157341" y="432733"/>
                </a:cubicBezTo>
                <a:cubicBezTo>
                  <a:pt x="168503" y="432643"/>
                  <a:pt x="180826" y="427911"/>
                  <a:pt x="200471" y="426839"/>
                </a:cubicBezTo>
                <a:cubicBezTo>
                  <a:pt x="213777" y="425768"/>
                  <a:pt x="230475" y="431572"/>
                  <a:pt x="249674" y="430500"/>
                </a:cubicBezTo>
                <a:cubicBezTo>
                  <a:pt x="250210" y="432554"/>
                  <a:pt x="250924" y="434608"/>
                  <a:pt x="251906" y="436483"/>
                </a:cubicBezTo>
                <a:lnTo>
                  <a:pt x="251906" y="436572"/>
                </a:lnTo>
                <a:cubicBezTo>
                  <a:pt x="259318" y="451485"/>
                  <a:pt x="273159" y="458272"/>
                  <a:pt x="287893" y="457111"/>
                </a:cubicBezTo>
                <a:cubicBezTo>
                  <a:pt x="302716" y="455950"/>
                  <a:pt x="318343" y="447288"/>
                  <a:pt x="331024" y="432197"/>
                </a:cubicBezTo>
                <a:cubicBezTo>
                  <a:pt x="343168" y="417552"/>
                  <a:pt x="363170" y="411480"/>
                  <a:pt x="376476" y="403443"/>
                </a:cubicBezTo>
                <a:cubicBezTo>
                  <a:pt x="383084" y="399425"/>
                  <a:pt x="388441" y="394424"/>
                  <a:pt x="388888" y="387102"/>
                </a:cubicBezTo>
                <a:cubicBezTo>
                  <a:pt x="389245" y="379780"/>
                  <a:pt x="384959" y="371654"/>
                  <a:pt x="375047" y="360581"/>
                </a:cubicBezTo>
                <a:close/>
                <a:moveTo>
                  <a:pt x="199846" y="77956"/>
                </a:moveTo>
                <a:cubicBezTo>
                  <a:pt x="208598" y="58132"/>
                  <a:pt x="230386" y="58489"/>
                  <a:pt x="239137" y="77599"/>
                </a:cubicBezTo>
                <a:cubicBezTo>
                  <a:pt x="244941" y="90279"/>
                  <a:pt x="242352" y="105192"/>
                  <a:pt x="235297" y="113675"/>
                </a:cubicBezTo>
                <a:cubicBezTo>
                  <a:pt x="233869" y="112961"/>
                  <a:pt x="230029" y="111353"/>
                  <a:pt x="224046" y="109299"/>
                </a:cubicBezTo>
                <a:cubicBezTo>
                  <a:pt x="225028" y="108228"/>
                  <a:pt x="226814" y="106888"/>
                  <a:pt x="227528" y="105192"/>
                </a:cubicBezTo>
                <a:cubicBezTo>
                  <a:pt x="231815" y="94655"/>
                  <a:pt x="227350" y="81082"/>
                  <a:pt x="219402" y="80814"/>
                </a:cubicBezTo>
                <a:cubicBezTo>
                  <a:pt x="212884" y="80367"/>
                  <a:pt x="206990" y="90458"/>
                  <a:pt x="208865" y="101352"/>
                </a:cubicBezTo>
                <a:cubicBezTo>
                  <a:pt x="205204" y="99566"/>
                  <a:pt x="200471" y="98227"/>
                  <a:pt x="197257" y="97423"/>
                </a:cubicBezTo>
                <a:cubicBezTo>
                  <a:pt x="196364" y="91261"/>
                  <a:pt x="196989" y="84386"/>
                  <a:pt x="199846" y="77956"/>
                </a:cubicBezTo>
                <a:close/>
                <a:moveTo>
                  <a:pt x="163503" y="67687"/>
                </a:moveTo>
                <a:cubicBezTo>
                  <a:pt x="172522" y="67687"/>
                  <a:pt x="182076" y="80367"/>
                  <a:pt x="180558" y="97601"/>
                </a:cubicBezTo>
                <a:cubicBezTo>
                  <a:pt x="177433" y="98494"/>
                  <a:pt x="174218" y="99834"/>
                  <a:pt x="171450" y="101709"/>
                </a:cubicBezTo>
                <a:cubicBezTo>
                  <a:pt x="172522" y="93762"/>
                  <a:pt x="168503" y="83760"/>
                  <a:pt x="162877" y="84207"/>
                </a:cubicBezTo>
                <a:cubicBezTo>
                  <a:pt x="155377" y="84832"/>
                  <a:pt x="154126" y="103138"/>
                  <a:pt x="161270" y="109299"/>
                </a:cubicBezTo>
                <a:cubicBezTo>
                  <a:pt x="162163" y="110014"/>
                  <a:pt x="162967" y="109121"/>
                  <a:pt x="156002" y="114211"/>
                </a:cubicBezTo>
                <a:cubicBezTo>
                  <a:pt x="142071" y="101173"/>
                  <a:pt x="146625" y="67687"/>
                  <a:pt x="163503" y="67687"/>
                </a:cubicBezTo>
                <a:close/>
                <a:moveTo>
                  <a:pt x="151358" y="121890"/>
                </a:moveTo>
                <a:cubicBezTo>
                  <a:pt x="156895" y="117783"/>
                  <a:pt x="163503" y="112961"/>
                  <a:pt x="163949" y="112514"/>
                </a:cubicBezTo>
                <a:cubicBezTo>
                  <a:pt x="168146" y="108585"/>
                  <a:pt x="176004" y="99834"/>
                  <a:pt x="188863" y="99834"/>
                </a:cubicBezTo>
                <a:cubicBezTo>
                  <a:pt x="195203" y="99834"/>
                  <a:pt x="202793" y="101888"/>
                  <a:pt x="211991" y="107781"/>
                </a:cubicBezTo>
                <a:cubicBezTo>
                  <a:pt x="217616" y="111443"/>
                  <a:pt x="222081" y="111710"/>
                  <a:pt x="232172" y="116086"/>
                </a:cubicBezTo>
                <a:cubicBezTo>
                  <a:pt x="239673" y="119211"/>
                  <a:pt x="244406" y="124748"/>
                  <a:pt x="241548" y="132338"/>
                </a:cubicBezTo>
                <a:cubicBezTo>
                  <a:pt x="239226" y="138678"/>
                  <a:pt x="231725" y="145197"/>
                  <a:pt x="221278" y="148501"/>
                </a:cubicBezTo>
                <a:cubicBezTo>
                  <a:pt x="211366" y="151715"/>
                  <a:pt x="203597" y="162788"/>
                  <a:pt x="187166" y="161806"/>
                </a:cubicBezTo>
                <a:cubicBezTo>
                  <a:pt x="183684" y="161627"/>
                  <a:pt x="180915" y="160913"/>
                  <a:pt x="178594" y="159931"/>
                </a:cubicBezTo>
                <a:cubicBezTo>
                  <a:pt x="171450" y="156805"/>
                  <a:pt x="167700" y="150644"/>
                  <a:pt x="160734" y="146536"/>
                </a:cubicBezTo>
                <a:cubicBezTo>
                  <a:pt x="153055" y="142250"/>
                  <a:pt x="148947" y="137249"/>
                  <a:pt x="147608" y="132874"/>
                </a:cubicBezTo>
                <a:cubicBezTo>
                  <a:pt x="146358" y="128498"/>
                  <a:pt x="147608" y="124837"/>
                  <a:pt x="151358" y="121890"/>
                </a:cubicBezTo>
                <a:close/>
                <a:moveTo>
                  <a:pt x="154305" y="420142"/>
                </a:moveTo>
                <a:cubicBezTo>
                  <a:pt x="151894" y="451485"/>
                  <a:pt x="115104" y="450860"/>
                  <a:pt x="87064" y="436215"/>
                </a:cubicBezTo>
                <a:cubicBezTo>
                  <a:pt x="60365" y="422106"/>
                  <a:pt x="25807" y="430411"/>
                  <a:pt x="18752" y="416659"/>
                </a:cubicBezTo>
                <a:cubicBezTo>
                  <a:pt x="16609" y="412462"/>
                  <a:pt x="16609" y="405319"/>
                  <a:pt x="21074" y="393085"/>
                </a:cubicBezTo>
                <a:lnTo>
                  <a:pt x="21074" y="392906"/>
                </a:lnTo>
                <a:cubicBezTo>
                  <a:pt x="23217" y="386120"/>
                  <a:pt x="21610" y="378619"/>
                  <a:pt x="20538" y="371564"/>
                </a:cubicBezTo>
                <a:cubicBezTo>
                  <a:pt x="19467" y="364599"/>
                  <a:pt x="18931" y="358170"/>
                  <a:pt x="21342" y="353705"/>
                </a:cubicBezTo>
                <a:cubicBezTo>
                  <a:pt x="24467" y="347722"/>
                  <a:pt x="28932" y="345579"/>
                  <a:pt x="34558" y="343614"/>
                </a:cubicBezTo>
                <a:cubicBezTo>
                  <a:pt x="43755" y="340310"/>
                  <a:pt x="45095" y="340578"/>
                  <a:pt x="52060" y="334774"/>
                </a:cubicBezTo>
                <a:cubicBezTo>
                  <a:pt x="56971" y="329684"/>
                  <a:pt x="60543" y="323255"/>
                  <a:pt x="64830" y="318701"/>
                </a:cubicBezTo>
                <a:cubicBezTo>
                  <a:pt x="69384" y="313789"/>
                  <a:pt x="73759" y="311468"/>
                  <a:pt x="80635" y="312539"/>
                </a:cubicBezTo>
                <a:cubicBezTo>
                  <a:pt x="87868" y="313611"/>
                  <a:pt x="94119" y="318611"/>
                  <a:pt x="100191" y="326827"/>
                </a:cubicBezTo>
                <a:lnTo>
                  <a:pt x="117693" y="358616"/>
                </a:lnTo>
                <a:cubicBezTo>
                  <a:pt x="126176" y="376386"/>
                  <a:pt x="156180" y="401836"/>
                  <a:pt x="154305" y="420142"/>
                </a:cubicBezTo>
                <a:close/>
                <a:moveTo>
                  <a:pt x="153055" y="397014"/>
                </a:moveTo>
                <a:cubicBezTo>
                  <a:pt x="149394" y="391120"/>
                  <a:pt x="144482" y="384870"/>
                  <a:pt x="140196" y="379512"/>
                </a:cubicBezTo>
                <a:cubicBezTo>
                  <a:pt x="146536" y="379512"/>
                  <a:pt x="152876" y="377547"/>
                  <a:pt x="155109" y="371564"/>
                </a:cubicBezTo>
                <a:cubicBezTo>
                  <a:pt x="157163" y="366028"/>
                  <a:pt x="155109" y="358259"/>
                  <a:pt x="148501" y="349329"/>
                </a:cubicBezTo>
                <a:cubicBezTo>
                  <a:pt x="136446" y="333077"/>
                  <a:pt x="114300" y="320308"/>
                  <a:pt x="114300" y="320308"/>
                </a:cubicBezTo>
                <a:cubicBezTo>
                  <a:pt x="102245" y="312807"/>
                  <a:pt x="95458" y="303609"/>
                  <a:pt x="92333" y="293608"/>
                </a:cubicBezTo>
                <a:cubicBezTo>
                  <a:pt x="89208" y="283607"/>
                  <a:pt x="89654" y="272802"/>
                  <a:pt x="92065" y="262176"/>
                </a:cubicBezTo>
                <a:cubicBezTo>
                  <a:pt x="96709" y="241727"/>
                  <a:pt x="108674" y="221813"/>
                  <a:pt x="116354" y="209312"/>
                </a:cubicBezTo>
                <a:cubicBezTo>
                  <a:pt x="118408" y="207794"/>
                  <a:pt x="117068" y="212169"/>
                  <a:pt x="108585" y="227886"/>
                </a:cubicBezTo>
                <a:cubicBezTo>
                  <a:pt x="100995" y="242262"/>
                  <a:pt x="86797" y="275481"/>
                  <a:pt x="106263" y="301466"/>
                </a:cubicBezTo>
                <a:cubicBezTo>
                  <a:pt x="106799" y="282982"/>
                  <a:pt x="111175" y="264140"/>
                  <a:pt x="118586" y="246549"/>
                </a:cubicBezTo>
                <a:cubicBezTo>
                  <a:pt x="129302" y="222081"/>
                  <a:pt x="151894" y="179665"/>
                  <a:pt x="153680" y="145911"/>
                </a:cubicBezTo>
                <a:cubicBezTo>
                  <a:pt x="154662" y="146625"/>
                  <a:pt x="157788" y="148769"/>
                  <a:pt x="159216" y="149572"/>
                </a:cubicBezTo>
                <a:cubicBezTo>
                  <a:pt x="163324" y="151983"/>
                  <a:pt x="166449" y="155555"/>
                  <a:pt x="170468" y="158770"/>
                </a:cubicBezTo>
                <a:cubicBezTo>
                  <a:pt x="181541" y="167700"/>
                  <a:pt x="195917" y="166985"/>
                  <a:pt x="208330" y="159841"/>
                </a:cubicBezTo>
                <a:cubicBezTo>
                  <a:pt x="213866" y="156716"/>
                  <a:pt x="218331" y="153144"/>
                  <a:pt x="222528" y="151805"/>
                </a:cubicBezTo>
                <a:cubicBezTo>
                  <a:pt x="231368" y="149036"/>
                  <a:pt x="238423" y="144125"/>
                  <a:pt x="242441" y="138410"/>
                </a:cubicBezTo>
                <a:cubicBezTo>
                  <a:pt x="249317" y="165556"/>
                  <a:pt x="265390" y="204758"/>
                  <a:pt x="275659" y="223867"/>
                </a:cubicBezTo>
                <a:cubicBezTo>
                  <a:pt x="281107" y="234047"/>
                  <a:pt x="292001" y="255568"/>
                  <a:pt x="296734" y="281553"/>
                </a:cubicBezTo>
                <a:cubicBezTo>
                  <a:pt x="299680" y="281464"/>
                  <a:pt x="302984" y="281910"/>
                  <a:pt x="306467" y="282803"/>
                </a:cubicBezTo>
                <a:cubicBezTo>
                  <a:pt x="318790" y="250924"/>
                  <a:pt x="296019" y="216545"/>
                  <a:pt x="285661" y="206990"/>
                </a:cubicBezTo>
                <a:cubicBezTo>
                  <a:pt x="281464" y="202883"/>
                  <a:pt x="281285" y="201097"/>
                  <a:pt x="283339" y="201186"/>
                </a:cubicBezTo>
                <a:cubicBezTo>
                  <a:pt x="294590" y="211187"/>
                  <a:pt x="309414" y="231279"/>
                  <a:pt x="314771" y="253871"/>
                </a:cubicBezTo>
                <a:cubicBezTo>
                  <a:pt x="317272" y="264229"/>
                  <a:pt x="317718" y="275034"/>
                  <a:pt x="315129" y="285750"/>
                </a:cubicBezTo>
                <a:cubicBezTo>
                  <a:pt x="329773" y="291822"/>
                  <a:pt x="347186" y="301734"/>
                  <a:pt x="342543" y="316825"/>
                </a:cubicBezTo>
                <a:cubicBezTo>
                  <a:pt x="340578" y="316736"/>
                  <a:pt x="339685" y="316825"/>
                  <a:pt x="338792" y="316825"/>
                </a:cubicBezTo>
                <a:cubicBezTo>
                  <a:pt x="341650" y="307806"/>
                  <a:pt x="335310" y="301109"/>
                  <a:pt x="318433" y="293519"/>
                </a:cubicBezTo>
                <a:cubicBezTo>
                  <a:pt x="300930" y="285839"/>
                  <a:pt x="286286" y="285839"/>
                  <a:pt x="284232" y="304681"/>
                </a:cubicBezTo>
                <a:cubicBezTo>
                  <a:pt x="273427" y="308431"/>
                  <a:pt x="267891" y="317808"/>
                  <a:pt x="265122" y="329059"/>
                </a:cubicBezTo>
                <a:cubicBezTo>
                  <a:pt x="262622" y="339060"/>
                  <a:pt x="261908" y="351115"/>
                  <a:pt x="261193" y="364688"/>
                </a:cubicBezTo>
                <a:cubicBezTo>
                  <a:pt x="260747" y="371564"/>
                  <a:pt x="257979" y="380762"/>
                  <a:pt x="255121" y="390585"/>
                </a:cubicBezTo>
                <a:cubicBezTo>
                  <a:pt x="226457" y="411034"/>
                  <a:pt x="186630" y="419963"/>
                  <a:pt x="153055" y="397014"/>
                </a:cubicBezTo>
                <a:close/>
                <a:moveTo>
                  <a:pt x="382905" y="386745"/>
                </a:moveTo>
                <a:cubicBezTo>
                  <a:pt x="382101" y="401747"/>
                  <a:pt x="346115" y="404515"/>
                  <a:pt x="326469" y="428268"/>
                </a:cubicBezTo>
                <a:cubicBezTo>
                  <a:pt x="314682" y="442287"/>
                  <a:pt x="300216" y="450056"/>
                  <a:pt x="287536" y="451039"/>
                </a:cubicBezTo>
                <a:cubicBezTo>
                  <a:pt x="274856" y="452021"/>
                  <a:pt x="263872" y="446752"/>
                  <a:pt x="257443" y="433804"/>
                </a:cubicBezTo>
                <a:cubicBezTo>
                  <a:pt x="253246" y="423892"/>
                  <a:pt x="255300" y="413177"/>
                  <a:pt x="258425" y="401389"/>
                </a:cubicBezTo>
                <a:cubicBezTo>
                  <a:pt x="261729" y="388709"/>
                  <a:pt x="266640" y="375672"/>
                  <a:pt x="267266" y="365135"/>
                </a:cubicBezTo>
                <a:cubicBezTo>
                  <a:pt x="267980" y="351562"/>
                  <a:pt x="268784" y="339685"/>
                  <a:pt x="271016" y="330577"/>
                </a:cubicBezTo>
                <a:cubicBezTo>
                  <a:pt x="273338" y="321379"/>
                  <a:pt x="276910" y="315218"/>
                  <a:pt x="283250" y="311735"/>
                </a:cubicBezTo>
                <a:cubicBezTo>
                  <a:pt x="283518" y="311557"/>
                  <a:pt x="283875" y="311467"/>
                  <a:pt x="284143" y="311289"/>
                </a:cubicBezTo>
                <a:cubicBezTo>
                  <a:pt x="284857" y="323076"/>
                  <a:pt x="290661" y="335042"/>
                  <a:pt x="300930" y="337631"/>
                </a:cubicBezTo>
                <a:cubicBezTo>
                  <a:pt x="312182" y="340578"/>
                  <a:pt x="328345" y="330934"/>
                  <a:pt x="335220" y="323076"/>
                </a:cubicBezTo>
                <a:cubicBezTo>
                  <a:pt x="343257" y="322808"/>
                  <a:pt x="349240" y="322272"/>
                  <a:pt x="355402" y="327630"/>
                </a:cubicBezTo>
                <a:cubicBezTo>
                  <a:pt x="364242" y="335220"/>
                  <a:pt x="361742" y="354687"/>
                  <a:pt x="370671" y="364778"/>
                </a:cubicBezTo>
                <a:cubicBezTo>
                  <a:pt x="380137" y="375136"/>
                  <a:pt x="383173" y="382191"/>
                  <a:pt x="382905" y="386745"/>
                </a:cubicBezTo>
                <a:close/>
                <a:moveTo>
                  <a:pt x="154841" y="132784"/>
                </a:moveTo>
                <a:cubicBezTo>
                  <a:pt x="156627" y="134481"/>
                  <a:pt x="159038" y="136803"/>
                  <a:pt x="161985" y="139125"/>
                </a:cubicBezTo>
                <a:cubicBezTo>
                  <a:pt x="167878" y="143768"/>
                  <a:pt x="176093" y="148590"/>
                  <a:pt x="186363" y="148590"/>
                </a:cubicBezTo>
                <a:cubicBezTo>
                  <a:pt x="196721" y="148590"/>
                  <a:pt x="206454" y="143321"/>
                  <a:pt x="214759" y="138946"/>
                </a:cubicBezTo>
                <a:cubicBezTo>
                  <a:pt x="219135" y="136624"/>
                  <a:pt x="224492" y="132695"/>
                  <a:pt x="227975" y="129659"/>
                </a:cubicBezTo>
                <a:cubicBezTo>
                  <a:pt x="231458" y="126623"/>
                  <a:pt x="233243" y="124033"/>
                  <a:pt x="230743" y="123765"/>
                </a:cubicBezTo>
                <a:cubicBezTo>
                  <a:pt x="228243" y="123498"/>
                  <a:pt x="228421" y="126087"/>
                  <a:pt x="225385" y="128320"/>
                </a:cubicBezTo>
                <a:cubicBezTo>
                  <a:pt x="221456" y="131177"/>
                  <a:pt x="216724" y="134928"/>
                  <a:pt x="212973" y="137071"/>
                </a:cubicBezTo>
                <a:cubicBezTo>
                  <a:pt x="206365" y="140821"/>
                  <a:pt x="195560" y="146179"/>
                  <a:pt x="186273" y="146179"/>
                </a:cubicBezTo>
                <a:cubicBezTo>
                  <a:pt x="176986" y="146179"/>
                  <a:pt x="169575" y="141893"/>
                  <a:pt x="164038" y="137517"/>
                </a:cubicBezTo>
                <a:cubicBezTo>
                  <a:pt x="161270" y="135285"/>
                  <a:pt x="158948" y="133052"/>
                  <a:pt x="157163" y="131356"/>
                </a:cubicBezTo>
                <a:cubicBezTo>
                  <a:pt x="155823" y="130106"/>
                  <a:pt x="155466" y="127248"/>
                  <a:pt x="153323" y="126980"/>
                </a:cubicBezTo>
                <a:cubicBezTo>
                  <a:pt x="152073" y="126891"/>
                  <a:pt x="151715" y="130284"/>
                  <a:pt x="154841" y="132784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7" name="Text 4"/>
          <p:cNvSpPr/>
          <p:nvPr/>
        </p:nvSpPr>
        <p:spPr>
          <a:xfrm>
            <a:off x="203200" y="3454400"/>
            <a:ext cx="3797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Solo Linux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03200" y="3759200"/>
            <a:ext cx="3797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Requiere controlador, CUDA y cuDNN.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250134" y="2641600"/>
            <a:ext cx="3695700" cy="1828800"/>
          </a:xfrm>
          <a:custGeom>
            <a:avLst/>
            <a:gdLst/>
            <a:ahLst/>
            <a:cxnLst/>
            <a:rect l="l" t="t" r="r" b="b"/>
            <a:pathLst>
              <a:path w="3695700" h="1828800">
                <a:moveTo>
                  <a:pt x="101608" y="0"/>
                </a:moveTo>
                <a:lnTo>
                  <a:pt x="3594092" y="0"/>
                </a:lnTo>
                <a:cubicBezTo>
                  <a:pt x="3650208" y="0"/>
                  <a:pt x="3695700" y="45492"/>
                  <a:pt x="3695700" y="101608"/>
                </a:cubicBezTo>
                <a:lnTo>
                  <a:pt x="3695700" y="1727192"/>
                </a:lnTo>
                <a:cubicBezTo>
                  <a:pt x="3695700" y="1783308"/>
                  <a:pt x="3650208" y="1828800"/>
                  <a:pt x="3594092" y="1828800"/>
                </a:cubicBezTo>
                <a:lnTo>
                  <a:pt x="101608" y="1828800"/>
                </a:lnTo>
                <a:cubicBezTo>
                  <a:pt x="45492" y="1828800"/>
                  <a:pt x="0" y="1783308"/>
                  <a:pt x="0" y="17271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8FA7D0">
              <a:alpha val="20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5867202" y="2844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8394" y="105906"/>
                </a:moveTo>
                <a:cubicBezTo>
                  <a:pt x="-2768" y="94744"/>
                  <a:pt x="-2768" y="76617"/>
                  <a:pt x="8394" y="65455"/>
                </a:cubicBezTo>
                <a:cubicBezTo>
                  <a:pt x="19556" y="54293"/>
                  <a:pt x="37683" y="54293"/>
                  <a:pt x="48845" y="65455"/>
                </a:cubicBezTo>
                <a:lnTo>
                  <a:pt x="191720" y="208330"/>
                </a:lnTo>
                <a:cubicBezTo>
                  <a:pt x="202883" y="219492"/>
                  <a:pt x="202883" y="237619"/>
                  <a:pt x="191720" y="248781"/>
                </a:cubicBezTo>
                <a:lnTo>
                  <a:pt x="48845" y="391656"/>
                </a:lnTo>
                <a:cubicBezTo>
                  <a:pt x="37683" y="402818"/>
                  <a:pt x="19556" y="402818"/>
                  <a:pt x="8394" y="391656"/>
                </a:cubicBezTo>
                <a:cubicBezTo>
                  <a:pt x="-2768" y="380494"/>
                  <a:pt x="-2768" y="362367"/>
                  <a:pt x="8394" y="351205"/>
                </a:cubicBezTo>
                <a:lnTo>
                  <a:pt x="130999" y="228600"/>
                </a:lnTo>
                <a:lnTo>
                  <a:pt x="8394" y="105906"/>
                </a:lnTo>
                <a:close/>
                <a:moveTo>
                  <a:pt x="200025" y="342900"/>
                </a:moveTo>
                <a:lnTo>
                  <a:pt x="428625" y="342900"/>
                </a:lnTo>
                <a:cubicBezTo>
                  <a:pt x="444431" y="342900"/>
                  <a:pt x="457200" y="355669"/>
                  <a:pt x="457200" y="371475"/>
                </a:cubicBezTo>
                <a:cubicBezTo>
                  <a:pt x="457200" y="387281"/>
                  <a:pt x="444431" y="400050"/>
                  <a:pt x="428625" y="400050"/>
                </a:cubicBezTo>
                <a:lnTo>
                  <a:pt x="200025" y="400050"/>
                </a:lnTo>
                <a:cubicBezTo>
                  <a:pt x="184219" y="400050"/>
                  <a:pt x="171450" y="387281"/>
                  <a:pt x="171450" y="371475"/>
                </a:cubicBezTo>
                <a:cubicBezTo>
                  <a:pt x="171450" y="355669"/>
                  <a:pt x="184219" y="342900"/>
                  <a:pt x="200025" y="342900"/>
                </a:cubicBez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11" name="Text 8"/>
          <p:cNvSpPr/>
          <p:nvPr/>
        </p:nvSpPr>
        <p:spPr>
          <a:xfrm>
            <a:off x="4199334" y="3454400"/>
            <a:ext cx="3797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D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Configuración Manual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453334" y="3759200"/>
            <a:ext cx="3289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Auto-detección falla. Se necesita `CUDA=1`.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246467" y="2641600"/>
            <a:ext cx="3695700" cy="1828800"/>
          </a:xfrm>
          <a:custGeom>
            <a:avLst/>
            <a:gdLst/>
            <a:ahLst/>
            <a:cxnLst/>
            <a:rect l="l" t="t" r="r" b="b"/>
            <a:pathLst>
              <a:path w="3695700" h="1828800">
                <a:moveTo>
                  <a:pt x="101608" y="0"/>
                </a:moveTo>
                <a:lnTo>
                  <a:pt x="3594092" y="0"/>
                </a:lnTo>
                <a:cubicBezTo>
                  <a:pt x="3650208" y="0"/>
                  <a:pt x="3695700" y="45492"/>
                  <a:pt x="3695700" y="101608"/>
                </a:cubicBezTo>
                <a:lnTo>
                  <a:pt x="3695700" y="1727192"/>
                </a:lnTo>
                <a:cubicBezTo>
                  <a:pt x="3695700" y="1783308"/>
                  <a:pt x="3650208" y="1828800"/>
                  <a:pt x="3594092" y="1828800"/>
                </a:cubicBezTo>
                <a:lnTo>
                  <a:pt x="101608" y="1828800"/>
                </a:lnTo>
                <a:cubicBezTo>
                  <a:pt x="45492" y="1828800"/>
                  <a:pt x="0" y="1783308"/>
                  <a:pt x="0" y="17271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7097E5">
              <a:alpha val="10196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9863534" y="2844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228600"/>
                </a:moveTo>
                <a:cubicBezTo>
                  <a:pt x="0" y="102432"/>
                  <a:pt x="102432" y="0"/>
                  <a:pt x="228600" y="0"/>
                </a:cubicBezTo>
                <a:cubicBezTo>
                  <a:pt x="354768" y="0"/>
                  <a:pt x="457200" y="102432"/>
                  <a:pt x="457200" y="228600"/>
                </a:cubicBezTo>
                <a:cubicBezTo>
                  <a:pt x="457200" y="354768"/>
                  <a:pt x="354768" y="457200"/>
                  <a:pt x="228600" y="457200"/>
                </a:cubicBezTo>
                <a:cubicBezTo>
                  <a:pt x="102432" y="457200"/>
                  <a:pt x="0" y="354768"/>
                  <a:pt x="0" y="228600"/>
                </a:cubicBezTo>
                <a:close/>
                <a:moveTo>
                  <a:pt x="257175" y="85725"/>
                </a:moveTo>
                <a:cubicBezTo>
                  <a:pt x="257175" y="69954"/>
                  <a:pt x="244371" y="57150"/>
                  <a:pt x="228600" y="57150"/>
                </a:cubicBezTo>
                <a:cubicBezTo>
                  <a:pt x="212829" y="57150"/>
                  <a:pt x="200025" y="69954"/>
                  <a:pt x="200025" y="85725"/>
                </a:cubicBezTo>
                <a:cubicBezTo>
                  <a:pt x="200025" y="101496"/>
                  <a:pt x="212829" y="114300"/>
                  <a:pt x="228600" y="114300"/>
                </a:cubicBezTo>
                <a:cubicBezTo>
                  <a:pt x="244371" y="114300"/>
                  <a:pt x="257175" y="101496"/>
                  <a:pt x="257175" y="85725"/>
                </a:cubicBezTo>
                <a:close/>
                <a:moveTo>
                  <a:pt x="228600" y="371475"/>
                </a:moveTo>
                <a:cubicBezTo>
                  <a:pt x="260122" y="371475"/>
                  <a:pt x="285750" y="345847"/>
                  <a:pt x="285750" y="314325"/>
                </a:cubicBezTo>
                <a:cubicBezTo>
                  <a:pt x="285750" y="299859"/>
                  <a:pt x="280392" y="286554"/>
                  <a:pt x="271463" y="276552"/>
                </a:cubicBezTo>
                <a:lnTo>
                  <a:pt x="333524" y="152519"/>
                </a:lnTo>
                <a:cubicBezTo>
                  <a:pt x="338792" y="141893"/>
                  <a:pt x="334506" y="129034"/>
                  <a:pt x="323969" y="123765"/>
                </a:cubicBezTo>
                <a:cubicBezTo>
                  <a:pt x="313432" y="118497"/>
                  <a:pt x="300484" y="122783"/>
                  <a:pt x="295215" y="133320"/>
                </a:cubicBezTo>
                <a:lnTo>
                  <a:pt x="233154" y="257354"/>
                </a:lnTo>
                <a:cubicBezTo>
                  <a:pt x="231636" y="257264"/>
                  <a:pt x="230118" y="257175"/>
                  <a:pt x="228600" y="257175"/>
                </a:cubicBezTo>
                <a:cubicBezTo>
                  <a:pt x="197078" y="257175"/>
                  <a:pt x="171450" y="282803"/>
                  <a:pt x="171450" y="314325"/>
                </a:cubicBezTo>
                <a:cubicBezTo>
                  <a:pt x="171450" y="345847"/>
                  <a:pt x="197078" y="371475"/>
                  <a:pt x="228600" y="371475"/>
                </a:cubicBezTo>
                <a:close/>
                <a:moveTo>
                  <a:pt x="157163" y="128588"/>
                </a:moveTo>
                <a:cubicBezTo>
                  <a:pt x="157163" y="112817"/>
                  <a:pt x="144358" y="100013"/>
                  <a:pt x="128588" y="100013"/>
                </a:cubicBezTo>
                <a:cubicBezTo>
                  <a:pt x="112817" y="100013"/>
                  <a:pt x="100013" y="112817"/>
                  <a:pt x="100013" y="128588"/>
                </a:cubicBezTo>
                <a:cubicBezTo>
                  <a:pt x="100013" y="144358"/>
                  <a:pt x="112817" y="157163"/>
                  <a:pt x="128588" y="157163"/>
                </a:cubicBezTo>
                <a:cubicBezTo>
                  <a:pt x="144358" y="157163"/>
                  <a:pt x="157163" y="144358"/>
                  <a:pt x="157163" y="128588"/>
                </a:cubicBezTo>
                <a:close/>
                <a:moveTo>
                  <a:pt x="85725" y="257175"/>
                </a:moveTo>
                <a:cubicBezTo>
                  <a:pt x="101496" y="257175"/>
                  <a:pt x="114300" y="244371"/>
                  <a:pt x="114300" y="228600"/>
                </a:cubicBezTo>
                <a:cubicBezTo>
                  <a:pt x="114300" y="212829"/>
                  <a:pt x="101496" y="200025"/>
                  <a:pt x="85725" y="200025"/>
                </a:cubicBezTo>
                <a:cubicBezTo>
                  <a:pt x="69954" y="200025"/>
                  <a:pt x="57150" y="212829"/>
                  <a:pt x="57150" y="228600"/>
                </a:cubicBezTo>
                <a:cubicBezTo>
                  <a:pt x="57150" y="244371"/>
                  <a:pt x="69954" y="257175"/>
                  <a:pt x="85725" y="257175"/>
                </a:cubicBezTo>
                <a:close/>
                <a:moveTo>
                  <a:pt x="400050" y="228600"/>
                </a:moveTo>
                <a:cubicBezTo>
                  <a:pt x="400050" y="212829"/>
                  <a:pt x="387246" y="200025"/>
                  <a:pt x="371475" y="200025"/>
                </a:cubicBezTo>
                <a:cubicBezTo>
                  <a:pt x="355704" y="200025"/>
                  <a:pt x="342900" y="212829"/>
                  <a:pt x="342900" y="228600"/>
                </a:cubicBezTo>
                <a:cubicBezTo>
                  <a:pt x="342900" y="244371"/>
                  <a:pt x="355704" y="257175"/>
                  <a:pt x="371475" y="257175"/>
                </a:cubicBezTo>
                <a:cubicBezTo>
                  <a:pt x="387246" y="257175"/>
                  <a:pt x="400050" y="244371"/>
                  <a:pt x="400050" y="228600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5" name="Text 12"/>
          <p:cNvSpPr/>
          <p:nvPr/>
        </p:nvSpPr>
        <p:spPr>
          <a:xfrm>
            <a:off x="8195667" y="3454400"/>
            <a:ext cx="3797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Rendimiento Variable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449667" y="3759200"/>
            <a:ext cx="3289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Inferior a Ollama. Solo una GPU por nodo.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254000" y="4876800"/>
            <a:ext cx="11684000" cy="762000"/>
          </a:xfrm>
          <a:custGeom>
            <a:avLst/>
            <a:gdLst/>
            <a:ahLst/>
            <a:cxnLst/>
            <a:rect l="l" t="t" r="r" b="b"/>
            <a:pathLst>
              <a:path w="11684000" h="762000">
                <a:moveTo>
                  <a:pt x="101597" y="0"/>
                </a:moveTo>
                <a:lnTo>
                  <a:pt x="11582403" y="0"/>
                </a:lnTo>
                <a:cubicBezTo>
                  <a:pt x="11638513" y="0"/>
                  <a:pt x="11684000" y="45487"/>
                  <a:pt x="11684000" y="101597"/>
                </a:cubicBezTo>
                <a:lnTo>
                  <a:pt x="11684000" y="660403"/>
                </a:lnTo>
                <a:cubicBezTo>
                  <a:pt x="11684000" y="716513"/>
                  <a:pt x="11638513" y="762000"/>
                  <a:pt x="11582403" y="762000"/>
                </a:cubicBezTo>
                <a:lnTo>
                  <a:pt x="101597" y="762000"/>
                </a:lnTo>
                <a:cubicBezTo>
                  <a:pt x="45524" y="762000"/>
                  <a:pt x="0" y="716476"/>
                  <a:pt x="0" y="660403"/>
                </a:cubicBezTo>
                <a:lnTo>
                  <a:pt x="0" y="101597"/>
                </a:lnTo>
                <a:cubicBezTo>
                  <a:pt x="0" y="45524"/>
                  <a:pt x="45524" y="0"/>
                  <a:pt x="101597" y="0"/>
                </a:cubicBezTo>
                <a:close/>
              </a:path>
            </a:pathLst>
          </a:custGeom>
          <a:solidFill>
            <a:srgbClr val="5C7CB3">
              <a:alpha val="20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457200" y="5080000"/>
            <a:ext cx="11277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Recomendación: Usar </a:t>
            </a:r>
            <a:r>
              <a:rPr lang="en-US" sz="18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exo</a:t>
            </a:r>
            <a:r>
              <a:rPr lang="en-US" sz="18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en Apple Silicon mientras el soporte para NVIDIA madura.</a:t>
            </a:r>
            <a:endParaRPr lang="en-US" sz="16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71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06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Memoria unificada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498600"/>
            <a:ext cx="56388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Ventaja de la Memoria Unificada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616200"/>
            <a:ext cx="56388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 compartir la misma memoria física, CPU y GPU evitan copias de datos, lo que resulta en: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6322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355600" y="37338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50800" y="127000"/>
                </a:moveTo>
                <a:lnTo>
                  <a:pt x="9723" y="127000"/>
                </a:lnTo>
                <a:cubicBezTo>
                  <a:pt x="-159" y="127000"/>
                  <a:pt x="-6231" y="116245"/>
                  <a:pt x="-1151" y="107752"/>
                </a:cubicBezTo>
                <a:lnTo>
                  <a:pt x="19844" y="72747"/>
                </a:lnTo>
                <a:cubicBezTo>
                  <a:pt x="23297" y="66993"/>
                  <a:pt x="29488" y="63500"/>
                  <a:pt x="36195" y="63500"/>
                </a:cubicBezTo>
                <a:lnTo>
                  <a:pt x="73898" y="63500"/>
                </a:lnTo>
                <a:cubicBezTo>
                  <a:pt x="104100" y="12343"/>
                  <a:pt x="149146" y="9763"/>
                  <a:pt x="179268" y="14168"/>
                </a:cubicBezTo>
                <a:cubicBezTo>
                  <a:pt x="184348" y="14923"/>
                  <a:pt x="188317" y="18891"/>
                  <a:pt x="189032" y="23932"/>
                </a:cubicBezTo>
                <a:cubicBezTo>
                  <a:pt x="193437" y="54054"/>
                  <a:pt x="190857" y="99100"/>
                  <a:pt x="139700" y="129302"/>
                </a:cubicBezTo>
                <a:lnTo>
                  <a:pt x="139700" y="167005"/>
                </a:lnTo>
                <a:cubicBezTo>
                  <a:pt x="139700" y="173712"/>
                  <a:pt x="136208" y="179903"/>
                  <a:pt x="130453" y="183356"/>
                </a:cubicBezTo>
                <a:lnTo>
                  <a:pt x="95448" y="204351"/>
                </a:lnTo>
                <a:cubicBezTo>
                  <a:pt x="86995" y="209431"/>
                  <a:pt x="76200" y="203319"/>
                  <a:pt x="76200" y="193477"/>
                </a:cubicBezTo>
                <a:lnTo>
                  <a:pt x="76200" y="152400"/>
                </a:lnTo>
                <a:cubicBezTo>
                  <a:pt x="76200" y="138390"/>
                  <a:pt x="64810" y="127000"/>
                  <a:pt x="50800" y="127000"/>
                </a:cubicBezTo>
                <a:lnTo>
                  <a:pt x="50760" y="127000"/>
                </a:lnTo>
                <a:close/>
                <a:moveTo>
                  <a:pt x="158750" y="63500"/>
                </a:moveTo>
                <a:cubicBezTo>
                  <a:pt x="158750" y="52986"/>
                  <a:pt x="150214" y="44450"/>
                  <a:pt x="139700" y="44450"/>
                </a:cubicBezTo>
                <a:cubicBezTo>
                  <a:pt x="129186" y="44450"/>
                  <a:pt x="120650" y="52986"/>
                  <a:pt x="120650" y="63500"/>
                </a:cubicBezTo>
                <a:cubicBezTo>
                  <a:pt x="120650" y="74014"/>
                  <a:pt x="129186" y="82550"/>
                  <a:pt x="139700" y="82550"/>
                </a:cubicBezTo>
                <a:cubicBezTo>
                  <a:pt x="150214" y="82550"/>
                  <a:pt x="158750" y="74014"/>
                  <a:pt x="158750" y="63500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7" name="Text 4"/>
          <p:cNvSpPr/>
          <p:nvPr/>
        </p:nvSpPr>
        <p:spPr>
          <a:xfrm>
            <a:off x="812800" y="3683000"/>
            <a:ext cx="4038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Zero-Copy: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Sin transferencias de tensores.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54000" y="42926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368300" y="43942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66873" y="0"/>
                </a:moveTo>
                <a:cubicBezTo>
                  <a:pt x="61595" y="0"/>
                  <a:pt x="57348" y="4247"/>
                  <a:pt x="57348" y="9525"/>
                </a:cubicBezTo>
                <a:cubicBezTo>
                  <a:pt x="57348" y="14803"/>
                  <a:pt x="61595" y="19050"/>
                  <a:pt x="66873" y="19050"/>
                </a:cubicBezTo>
                <a:lnTo>
                  <a:pt x="79573" y="19050"/>
                </a:lnTo>
                <a:lnTo>
                  <a:pt x="79573" y="29091"/>
                </a:lnTo>
                <a:cubicBezTo>
                  <a:pt x="36711" y="33814"/>
                  <a:pt x="3373" y="70168"/>
                  <a:pt x="3373" y="114300"/>
                </a:cubicBezTo>
                <a:cubicBezTo>
                  <a:pt x="3373" y="161647"/>
                  <a:pt x="41751" y="200025"/>
                  <a:pt x="89098" y="200025"/>
                </a:cubicBezTo>
                <a:cubicBezTo>
                  <a:pt x="136446" y="200025"/>
                  <a:pt x="174823" y="161647"/>
                  <a:pt x="174823" y="114300"/>
                </a:cubicBezTo>
                <a:cubicBezTo>
                  <a:pt x="174823" y="98504"/>
                  <a:pt x="170537" y="83701"/>
                  <a:pt x="163076" y="70961"/>
                </a:cubicBezTo>
                <a:lnTo>
                  <a:pt x="174268" y="59769"/>
                </a:lnTo>
                <a:cubicBezTo>
                  <a:pt x="179229" y="54808"/>
                  <a:pt x="179229" y="46752"/>
                  <a:pt x="174268" y="41791"/>
                </a:cubicBezTo>
                <a:cubicBezTo>
                  <a:pt x="169307" y="36830"/>
                  <a:pt x="161250" y="36830"/>
                  <a:pt x="156289" y="41791"/>
                </a:cubicBezTo>
                <a:lnTo>
                  <a:pt x="147002" y="51078"/>
                </a:lnTo>
                <a:cubicBezTo>
                  <a:pt x="133945" y="39092"/>
                  <a:pt x="117157" y="31115"/>
                  <a:pt x="98584" y="29051"/>
                </a:cubicBezTo>
                <a:lnTo>
                  <a:pt x="98584" y="19010"/>
                </a:lnTo>
                <a:lnTo>
                  <a:pt x="111284" y="19010"/>
                </a:lnTo>
                <a:cubicBezTo>
                  <a:pt x="116562" y="19010"/>
                  <a:pt x="120809" y="14764"/>
                  <a:pt x="120809" y="9485"/>
                </a:cubicBezTo>
                <a:cubicBezTo>
                  <a:pt x="120809" y="4207"/>
                  <a:pt x="116562" y="-40"/>
                  <a:pt x="111284" y="-40"/>
                </a:cubicBezTo>
                <a:lnTo>
                  <a:pt x="66834" y="-40"/>
                </a:lnTo>
                <a:close/>
                <a:moveTo>
                  <a:pt x="98623" y="73025"/>
                </a:moveTo>
                <a:lnTo>
                  <a:pt x="98623" y="114300"/>
                </a:lnTo>
                <a:cubicBezTo>
                  <a:pt x="98623" y="119578"/>
                  <a:pt x="94377" y="123825"/>
                  <a:pt x="89098" y="123825"/>
                </a:cubicBezTo>
                <a:cubicBezTo>
                  <a:pt x="83820" y="123825"/>
                  <a:pt x="79573" y="119578"/>
                  <a:pt x="79573" y="114300"/>
                </a:cubicBezTo>
                <a:lnTo>
                  <a:pt x="79573" y="73025"/>
                </a:lnTo>
                <a:cubicBezTo>
                  <a:pt x="79573" y="67747"/>
                  <a:pt x="83820" y="63500"/>
                  <a:pt x="89098" y="63500"/>
                </a:cubicBezTo>
                <a:cubicBezTo>
                  <a:pt x="94377" y="63500"/>
                  <a:pt x="98623" y="67747"/>
                  <a:pt x="98623" y="73025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0" name="Text 7"/>
          <p:cNvSpPr/>
          <p:nvPr/>
        </p:nvSpPr>
        <p:spPr>
          <a:xfrm>
            <a:off x="812800" y="4191000"/>
            <a:ext cx="50800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Menor Latencia: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Reduce el tiempo por token generado.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254000" y="49530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</p:spPr>
      </p:sp>
      <p:sp>
        <p:nvSpPr>
          <p:cNvPr id="12" name="Shape 9"/>
          <p:cNvSpPr/>
          <p:nvPr/>
        </p:nvSpPr>
        <p:spPr>
          <a:xfrm>
            <a:off x="355600" y="50546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87047" y="2659"/>
                </a:moveTo>
                <a:cubicBezTo>
                  <a:pt x="189587" y="238"/>
                  <a:pt x="193278" y="-635"/>
                  <a:pt x="196691" y="476"/>
                </a:cubicBezTo>
                <a:cubicBezTo>
                  <a:pt x="200581" y="1786"/>
                  <a:pt x="203200" y="5437"/>
                  <a:pt x="203200" y="9525"/>
                </a:cubicBezTo>
                <a:lnTo>
                  <a:pt x="203200" y="83701"/>
                </a:lnTo>
                <a:cubicBezTo>
                  <a:pt x="203200" y="135771"/>
                  <a:pt x="160298" y="177800"/>
                  <a:pt x="108426" y="177800"/>
                </a:cubicBezTo>
                <a:cubicBezTo>
                  <a:pt x="77867" y="177800"/>
                  <a:pt x="51514" y="158155"/>
                  <a:pt x="41950" y="130691"/>
                </a:cubicBezTo>
                <a:cubicBezTo>
                  <a:pt x="27900" y="142915"/>
                  <a:pt x="19050" y="160893"/>
                  <a:pt x="19050" y="180975"/>
                </a:cubicBezTo>
                <a:cubicBezTo>
                  <a:pt x="19050" y="186253"/>
                  <a:pt x="14803" y="190500"/>
                  <a:pt x="9525" y="190500"/>
                </a:cubicBezTo>
                <a:cubicBezTo>
                  <a:pt x="4247" y="190500"/>
                  <a:pt x="0" y="186253"/>
                  <a:pt x="0" y="180975"/>
                </a:cubicBezTo>
                <a:cubicBezTo>
                  <a:pt x="0" y="151249"/>
                  <a:pt x="15161" y="125055"/>
                  <a:pt x="38140" y="109657"/>
                </a:cubicBezTo>
                <a:cubicBezTo>
                  <a:pt x="52149" y="100290"/>
                  <a:pt x="68858" y="95250"/>
                  <a:pt x="85725" y="95250"/>
                </a:cubicBezTo>
                <a:lnTo>
                  <a:pt x="117475" y="95250"/>
                </a:lnTo>
                <a:cubicBezTo>
                  <a:pt x="122753" y="95250"/>
                  <a:pt x="127000" y="91003"/>
                  <a:pt x="127000" y="85725"/>
                </a:cubicBezTo>
                <a:cubicBezTo>
                  <a:pt x="127000" y="80447"/>
                  <a:pt x="122753" y="76200"/>
                  <a:pt x="117475" y="76200"/>
                </a:cubicBezTo>
                <a:lnTo>
                  <a:pt x="85725" y="76200"/>
                </a:lnTo>
                <a:cubicBezTo>
                  <a:pt x="69969" y="76200"/>
                  <a:pt x="55047" y="79693"/>
                  <a:pt x="41672" y="85923"/>
                </a:cubicBezTo>
                <a:cubicBezTo>
                  <a:pt x="50919" y="58142"/>
                  <a:pt x="77073" y="38100"/>
                  <a:pt x="107950" y="38100"/>
                </a:cubicBezTo>
                <a:cubicBezTo>
                  <a:pt x="134302" y="38100"/>
                  <a:pt x="153908" y="29329"/>
                  <a:pt x="166965" y="20638"/>
                </a:cubicBezTo>
                <a:cubicBezTo>
                  <a:pt x="174585" y="15558"/>
                  <a:pt x="181054" y="9485"/>
                  <a:pt x="187087" y="2659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3" name="Text 10"/>
          <p:cNvSpPr/>
          <p:nvPr/>
        </p:nvSpPr>
        <p:spPr>
          <a:xfrm>
            <a:off x="812800" y="5003800"/>
            <a:ext cx="4229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Menor Consumo: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Optimiza el uso de energía.</a:t>
            </a:r>
            <a:endParaRPr lang="en-US" sz="1600" dirty="0"/>
          </a:p>
        </p:txBody>
      </p:sp>
      <p:pic>
        <p:nvPicPr>
          <p:cNvPr id="14" name="Image 1" descr="https://kimi-web-img.moonshot.cn/img/static1.makeuseofimages.com/f1180462df8319f2a8166d2cba1874cc49a354ab.jpg"/>
          <p:cNvPicPr>
            <a:picLocks noChangeAspect="1"/>
          </p:cNvPicPr>
          <p:nvPr/>
        </p:nvPicPr>
        <p:blipFill>
          <a:blip r:embed="rId4"/>
          <a:srcRect l="15713" r="15713"/>
          <a:stretch/>
        </p:blipFill>
        <p:spPr>
          <a:xfrm>
            <a:off x="6299200" y="1047750"/>
            <a:ext cx="5638800" cy="4762500"/>
          </a:xfrm>
          <a:prstGeom prst="roundRect">
            <a:avLst>
              <a:gd name="adj" fmla="val 3200"/>
            </a:avLst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3-d2nf6998bjvh7rlj00rg.png"/>
          <p:cNvPicPr>
            <a:picLocks noChangeAspect="1"/>
          </p:cNvPicPr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9631680" y="1380490"/>
            <a:ext cx="1750695" cy="142303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t0.png"/>
          <p:cNvPicPr>
            <a:picLocks noChangeAspect="1"/>
          </p:cNvPicPr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1290955" y="4163060"/>
            <a:ext cx="3957955" cy="4481195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44550" y="2980055"/>
            <a:ext cx="2965450" cy="12827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pic>
        <p:nvPicPr>
          <p:cNvPr id="6" name="Image 3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 flipV="1">
            <a:off x="10751820" y="428625"/>
            <a:ext cx="762000" cy="76200"/>
          </a:xfrm>
          <a:prstGeom prst="rect">
            <a:avLst/>
          </a:prstGeom>
        </p:spPr>
      </p:pic>
      <p:pic>
        <p:nvPicPr>
          <p:cNvPr id="7" name="Image 4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 flipV="1">
            <a:off x="10751820" y="559435"/>
            <a:ext cx="762000" cy="76200"/>
          </a:xfrm>
          <a:prstGeom prst="rect">
            <a:avLst/>
          </a:prstGeom>
        </p:spPr>
      </p:pic>
      <p:sp>
        <p:nvSpPr>
          <p:cNvPr id="8" name="Shape 1"/>
          <p:cNvSpPr/>
          <p:nvPr/>
        </p:nvSpPr>
        <p:spPr>
          <a:xfrm flipH="1">
            <a:off x="4570730" y="1357630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9" name="Shape 2"/>
          <p:cNvSpPr/>
          <p:nvPr/>
        </p:nvSpPr>
        <p:spPr>
          <a:xfrm flipH="1">
            <a:off x="4570730" y="2172335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 flipH="1">
            <a:off x="4570730" y="2924810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11" name="Shape 4"/>
          <p:cNvSpPr/>
          <p:nvPr/>
        </p:nvSpPr>
        <p:spPr>
          <a:xfrm flipH="1">
            <a:off x="4570730" y="3700145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12" name="Shape 5"/>
          <p:cNvSpPr/>
          <p:nvPr/>
        </p:nvSpPr>
        <p:spPr>
          <a:xfrm flipH="1">
            <a:off x="4570730" y="4443730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13" name="Shape 6"/>
          <p:cNvSpPr/>
          <p:nvPr/>
        </p:nvSpPr>
        <p:spPr>
          <a:xfrm flipH="1">
            <a:off x="4570730" y="5227955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14" name="Shape 7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5" name="Shape 8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6" name="Text 9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0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8" name="Text 11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9" name="Shape 12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20" name="Text 13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1" name="Shape 14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2" name="Text 15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3" name="Shape 16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4" name="Text 17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5" name="Shape 18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6" name="Text 19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7" name="Text 20"/>
          <p:cNvSpPr/>
          <p:nvPr/>
        </p:nvSpPr>
        <p:spPr>
          <a:xfrm>
            <a:off x="4458970" y="1170940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01.</a:t>
            </a:r>
            <a:endParaRPr lang="en-US" sz="1600" dirty="0"/>
          </a:p>
        </p:txBody>
      </p:sp>
      <p:sp>
        <p:nvSpPr>
          <p:cNvPr id="28" name="Text 21"/>
          <p:cNvSpPr/>
          <p:nvPr/>
        </p:nvSpPr>
        <p:spPr>
          <a:xfrm>
            <a:off x="5642610" y="1403350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Intro: Training vs Inferencia</a:t>
            </a:r>
            <a:endParaRPr lang="en-US" sz="1600" dirty="0"/>
          </a:p>
        </p:txBody>
      </p:sp>
      <p:sp>
        <p:nvSpPr>
          <p:cNvPr id="29" name="Text 22"/>
          <p:cNvSpPr/>
          <p:nvPr/>
        </p:nvSpPr>
        <p:spPr>
          <a:xfrm>
            <a:off x="4458970" y="1955165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02.</a:t>
            </a:r>
            <a:endParaRPr lang="en-US" sz="1600" dirty="0"/>
          </a:p>
        </p:txBody>
      </p:sp>
      <p:sp>
        <p:nvSpPr>
          <p:cNvPr id="30" name="Text 23"/>
          <p:cNvSpPr/>
          <p:nvPr/>
        </p:nvSpPr>
        <p:spPr>
          <a:xfrm>
            <a:off x="5642610" y="218757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¿Qué es exo?</a:t>
            </a:r>
            <a:endParaRPr lang="en-US" sz="1600" dirty="0"/>
          </a:p>
        </p:txBody>
      </p:sp>
      <p:sp>
        <p:nvSpPr>
          <p:cNvPr id="31" name="Text 24"/>
          <p:cNvSpPr/>
          <p:nvPr/>
        </p:nvSpPr>
        <p:spPr>
          <a:xfrm>
            <a:off x="4458970" y="2724785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03.</a:t>
            </a:r>
            <a:endParaRPr lang="en-US" sz="1600" dirty="0"/>
          </a:p>
        </p:txBody>
      </p:sp>
      <p:sp>
        <p:nvSpPr>
          <p:cNvPr id="32" name="Text 25"/>
          <p:cNvSpPr/>
          <p:nvPr/>
        </p:nvSpPr>
        <p:spPr>
          <a:xfrm>
            <a:off x="5642610" y="295719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Modelos y VRAM</a:t>
            </a:r>
            <a:endParaRPr lang="en-US" sz="1600" dirty="0"/>
          </a:p>
        </p:txBody>
      </p:sp>
      <p:sp>
        <p:nvSpPr>
          <p:cNvPr id="33" name="Text 26"/>
          <p:cNvSpPr/>
          <p:nvPr/>
        </p:nvSpPr>
        <p:spPr>
          <a:xfrm>
            <a:off x="4458970" y="3505835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04.</a:t>
            </a:r>
            <a:endParaRPr lang="en-US" sz="1600" dirty="0"/>
          </a:p>
        </p:txBody>
      </p:sp>
      <p:sp>
        <p:nvSpPr>
          <p:cNvPr id="34" name="Text 27"/>
          <p:cNvSpPr/>
          <p:nvPr/>
        </p:nvSpPr>
        <p:spPr>
          <a:xfrm>
            <a:off x="5642610" y="373824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CUDA vs MLX</a:t>
            </a:r>
            <a:endParaRPr lang="en-US" sz="1600" dirty="0"/>
          </a:p>
        </p:txBody>
      </p:sp>
      <p:sp>
        <p:nvSpPr>
          <p:cNvPr id="35" name="Text 28"/>
          <p:cNvSpPr/>
          <p:nvPr/>
        </p:nvSpPr>
        <p:spPr>
          <a:xfrm>
            <a:off x="4458970" y="4260215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05.</a:t>
            </a:r>
            <a:endParaRPr lang="en-US" sz="1600" dirty="0"/>
          </a:p>
        </p:txBody>
      </p:sp>
      <p:sp>
        <p:nvSpPr>
          <p:cNvPr id="36" name="Text 29"/>
          <p:cNvSpPr/>
          <p:nvPr/>
        </p:nvSpPr>
        <p:spPr>
          <a:xfrm>
            <a:off x="5642610" y="449262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Arquitecturas</a:t>
            </a:r>
            <a:endParaRPr lang="en-US" sz="1600" dirty="0"/>
          </a:p>
        </p:txBody>
      </p:sp>
      <p:sp>
        <p:nvSpPr>
          <p:cNvPr id="37" name="Text 30"/>
          <p:cNvSpPr/>
          <p:nvPr/>
        </p:nvSpPr>
        <p:spPr>
          <a:xfrm>
            <a:off x="4458970" y="5033645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06.</a:t>
            </a:r>
            <a:endParaRPr lang="en-US" sz="1600" dirty="0"/>
          </a:p>
        </p:txBody>
      </p:sp>
      <p:sp>
        <p:nvSpPr>
          <p:cNvPr id="38" name="Text 31"/>
          <p:cNvSpPr/>
          <p:nvPr/>
        </p:nvSpPr>
        <p:spPr>
          <a:xfrm>
            <a:off x="5642610" y="526605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Memoria unificada</a:t>
            </a:r>
            <a:endParaRPr lang="en-US" sz="1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71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07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Demo práctica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14935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Nuestro Cluster de Demo: Especificaciones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1809750"/>
            <a:ext cx="11684000" cy="2578100"/>
          </a:xfrm>
          <a:custGeom>
            <a:avLst/>
            <a:gdLst/>
            <a:ahLst/>
            <a:cxnLst/>
            <a:rect l="l" t="t" r="r" b="b"/>
            <a:pathLst>
              <a:path w="11684000" h="2578100">
                <a:moveTo>
                  <a:pt x="101603" y="0"/>
                </a:moveTo>
                <a:lnTo>
                  <a:pt x="11582397" y="0"/>
                </a:lnTo>
                <a:cubicBezTo>
                  <a:pt x="11638511" y="0"/>
                  <a:pt x="11684000" y="45489"/>
                  <a:pt x="11684000" y="101603"/>
                </a:cubicBezTo>
                <a:lnTo>
                  <a:pt x="11684000" y="2476497"/>
                </a:lnTo>
                <a:cubicBezTo>
                  <a:pt x="11684000" y="2532611"/>
                  <a:pt x="11638511" y="2578100"/>
                  <a:pt x="11582397" y="2578100"/>
                </a:cubicBezTo>
                <a:lnTo>
                  <a:pt x="101603" y="2578100"/>
                </a:lnTo>
                <a:cubicBezTo>
                  <a:pt x="45489" y="2578100"/>
                  <a:pt x="0" y="2532611"/>
                  <a:pt x="0" y="24764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</p:sp>
      <p:graphicFrame>
        <p:nvGraphicFramePr>
          <p:cNvPr id="22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457200" y="2012950"/>
          <a:ext cx="11277600" cy="2171700"/>
        </p:xfrm>
        <a:graphic>
          <a:graphicData uri="http://schemas.openxmlformats.org/drawingml/2006/table">
            <a:tbl>
              <a:tblPr/>
              <a:tblGrid>
                <a:gridCol w="3797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97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97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2925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400" u="none" dirty="0">
                          <a:solidFill>
                            <a:srgbClr val="5C7CB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Dispositivo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400" u="none" dirty="0">
                          <a:solidFill>
                            <a:srgbClr val="5C7CB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Chip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400" u="none" dirty="0">
                          <a:solidFill>
                            <a:srgbClr val="5C7CB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Memoria Unificada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400" u="none" dirty="0">
                          <a:solidFill>
                            <a:srgbClr val="5C7CB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FP16 (MPS)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925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b="1" u="none" dirty="0">
                          <a:solidFill>
                            <a:srgbClr val="3737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MacBook Pro ① (A2442)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u="none" dirty="0">
                          <a:solidFill>
                            <a:srgbClr val="3737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M1 Pro 10-core GPU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b="1" u="none" dirty="0">
                          <a:solidFill>
                            <a:srgbClr val="7097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16 GB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u="none" dirty="0">
                          <a:solidFill>
                            <a:srgbClr val="3737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10.60 TFLOPS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2925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b="1" u="none" dirty="0">
                          <a:solidFill>
                            <a:srgbClr val="3737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MacBook Pro ② (A2442)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u="none" dirty="0">
                          <a:solidFill>
                            <a:srgbClr val="3737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M1 Pro 10-core GPU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b="1" u="none" dirty="0">
                          <a:solidFill>
                            <a:srgbClr val="7097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16 GB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u="none" dirty="0">
                          <a:solidFill>
                            <a:srgbClr val="3737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10.60 TFLOPS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2925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b="1" u="none" dirty="0">
                          <a:solidFill>
                            <a:srgbClr val="3737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MacBook Pro ③ (A2338)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u="none" dirty="0">
                          <a:solidFill>
                            <a:srgbClr val="3737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M1 8-core GPU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b="1" u="none" dirty="0">
                          <a:solidFill>
                            <a:srgbClr val="7097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16 GB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u="none" dirty="0">
                          <a:solidFill>
                            <a:srgbClr val="3737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5.5 TFLOPS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Shape 2"/>
          <p:cNvSpPr/>
          <p:nvPr/>
        </p:nvSpPr>
        <p:spPr>
          <a:xfrm>
            <a:off x="1878608" y="4591050"/>
            <a:ext cx="2451100" cy="1117600"/>
          </a:xfrm>
          <a:custGeom>
            <a:avLst/>
            <a:gdLst/>
            <a:ahLst/>
            <a:cxnLst/>
            <a:rect l="l" t="t" r="r" b="b"/>
            <a:pathLst>
              <a:path w="2451100" h="1117600">
                <a:moveTo>
                  <a:pt x="101601" y="0"/>
                </a:moveTo>
                <a:lnTo>
                  <a:pt x="2349499" y="0"/>
                </a:lnTo>
                <a:cubicBezTo>
                  <a:pt x="2405612" y="0"/>
                  <a:pt x="2451100" y="45488"/>
                  <a:pt x="2451100" y="101601"/>
                </a:cubicBezTo>
                <a:lnTo>
                  <a:pt x="2451100" y="1015999"/>
                </a:lnTo>
                <a:cubicBezTo>
                  <a:pt x="2451100" y="1072112"/>
                  <a:pt x="2405612" y="1117600"/>
                  <a:pt x="2349499" y="1117600"/>
                </a:cubicBezTo>
                <a:lnTo>
                  <a:pt x="101601" y="1117600"/>
                </a:lnTo>
                <a:cubicBezTo>
                  <a:pt x="45488" y="1117600"/>
                  <a:pt x="0" y="1072112"/>
                  <a:pt x="0" y="10159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</p:spPr>
      </p:sp>
      <p:sp>
        <p:nvSpPr>
          <p:cNvPr id="7" name="Text 3"/>
          <p:cNvSpPr/>
          <p:nvPr/>
        </p:nvSpPr>
        <p:spPr>
          <a:xfrm>
            <a:off x="1827808" y="4794250"/>
            <a:ext cx="2552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TOTAL CLUSTER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1827808" y="5048250"/>
            <a:ext cx="25527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48 GB RAM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7580709" y="4591050"/>
            <a:ext cx="2730500" cy="1117600"/>
          </a:xfrm>
          <a:custGeom>
            <a:avLst/>
            <a:gdLst/>
            <a:ahLst/>
            <a:cxnLst/>
            <a:rect l="l" t="t" r="r" b="b"/>
            <a:pathLst>
              <a:path w="2730500" h="1117600">
                <a:moveTo>
                  <a:pt x="101601" y="0"/>
                </a:moveTo>
                <a:lnTo>
                  <a:pt x="2628899" y="0"/>
                </a:lnTo>
                <a:cubicBezTo>
                  <a:pt x="2685012" y="0"/>
                  <a:pt x="2730500" y="45488"/>
                  <a:pt x="2730500" y="101601"/>
                </a:cubicBezTo>
                <a:lnTo>
                  <a:pt x="2730500" y="1015999"/>
                </a:lnTo>
                <a:cubicBezTo>
                  <a:pt x="2730500" y="1072112"/>
                  <a:pt x="2685012" y="1117600"/>
                  <a:pt x="2628899" y="1117600"/>
                </a:cubicBezTo>
                <a:lnTo>
                  <a:pt x="101601" y="1117600"/>
                </a:lnTo>
                <a:cubicBezTo>
                  <a:pt x="45488" y="1117600"/>
                  <a:pt x="0" y="1072112"/>
                  <a:pt x="0" y="10159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</p:spPr>
      </p:sp>
      <p:sp>
        <p:nvSpPr>
          <p:cNvPr id="10" name="Text 6"/>
          <p:cNvSpPr/>
          <p:nvPr/>
        </p:nvSpPr>
        <p:spPr>
          <a:xfrm>
            <a:off x="7529909" y="4794250"/>
            <a:ext cx="2832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COMPUTE POWER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7529909" y="5048250"/>
            <a:ext cx="2832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26.7 TFLOPS</a:t>
            </a:r>
            <a:endParaRPr lang="en-US" sz="16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266065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4732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Modelos que probaremos y por qué caben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235200"/>
            <a:ext cx="11684000" cy="914400"/>
          </a:xfrm>
          <a:custGeom>
            <a:avLst/>
            <a:gdLst/>
            <a:ahLst/>
            <a:cxnLst/>
            <a:rect l="l" t="t" r="r" b="b"/>
            <a:pathLst>
              <a:path w="11684000" h="914400">
                <a:moveTo>
                  <a:pt x="101599" y="0"/>
                </a:moveTo>
                <a:lnTo>
                  <a:pt x="11582401" y="0"/>
                </a:lnTo>
                <a:cubicBezTo>
                  <a:pt x="11638513" y="0"/>
                  <a:pt x="11684000" y="45487"/>
                  <a:pt x="11684000" y="101599"/>
                </a:cubicBezTo>
                <a:lnTo>
                  <a:pt x="11684000" y="812801"/>
                </a:lnTo>
                <a:cubicBezTo>
                  <a:pt x="11684000" y="868913"/>
                  <a:pt x="11638513" y="914400"/>
                  <a:pt x="115824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8FA7D0">
              <a:alpha val="10196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406400" y="2387600"/>
            <a:ext cx="330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Llama 3.2 1B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06400" y="2743200"/>
            <a:ext cx="330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679 MB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403600" y="2590800"/>
            <a:ext cx="5918200" cy="203200"/>
          </a:xfrm>
          <a:custGeom>
            <a:avLst/>
            <a:gdLst/>
            <a:ahLst/>
            <a:cxnLst/>
            <a:rect l="l" t="t" r="r" b="b"/>
            <a:pathLst>
              <a:path w="5918200" h="203200">
                <a:moveTo>
                  <a:pt x="101600" y="0"/>
                </a:moveTo>
                <a:lnTo>
                  <a:pt x="5816600" y="0"/>
                </a:lnTo>
                <a:cubicBezTo>
                  <a:pt x="5872675" y="0"/>
                  <a:pt x="5918200" y="45525"/>
                  <a:pt x="5918200" y="101600"/>
                </a:cubicBezTo>
                <a:lnTo>
                  <a:pt x="5918200" y="101600"/>
                </a:lnTo>
                <a:cubicBezTo>
                  <a:pt x="5918200" y="157675"/>
                  <a:pt x="5872675" y="203200"/>
                  <a:pt x="5816600" y="203200"/>
                </a:cubicBezTo>
                <a:lnTo>
                  <a:pt x="101600" y="203200"/>
                </a:lnTo>
                <a:cubicBezTo>
                  <a:pt x="45525" y="203200"/>
                  <a:pt x="0" y="157675"/>
                  <a:pt x="0" y="1016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E5E7EB"/>
          </a:solidFill>
          <a:ln/>
        </p:spPr>
      </p:sp>
      <p:sp>
        <p:nvSpPr>
          <p:cNvPr id="8" name="Shape 5"/>
          <p:cNvSpPr/>
          <p:nvPr/>
        </p:nvSpPr>
        <p:spPr>
          <a:xfrm>
            <a:off x="3403600" y="2590800"/>
            <a:ext cx="88900" cy="203200"/>
          </a:xfrm>
          <a:custGeom>
            <a:avLst/>
            <a:gdLst/>
            <a:ahLst/>
            <a:cxnLst/>
            <a:rect l="l" t="t" r="r" b="b"/>
            <a:pathLst>
              <a:path w="88900" h="203200">
                <a:moveTo>
                  <a:pt x="44450" y="0"/>
                </a:moveTo>
                <a:lnTo>
                  <a:pt x="44450" y="0"/>
                </a:lnTo>
                <a:cubicBezTo>
                  <a:pt x="68983" y="0"/>
                  <a:pt x="88900" y="19917"/>
                  <a:pt x="88900" y="44450"/>
                </a:cubicBezTo>
                <a:lnTo>
                  <a:pt x="88900" y="158750"/>
                </a:lnTo>
                <a:cubicBezTo>
                  <a:pt x="88900" y="183283"/>
                  <a:pt x="68983" y="203200"/>
                  <a:pt x="44450" y="203200"/>
                </a:cubicBezTo>
                <a:lnTo>
                  <a:pt x="44450" y="203200"/>
                </a:lnTo>
                <a:cubicBezTo>
                  <a:pt x="19917" y="203200"/>
                  <a:pt x="0" y="183283"/>
                  <a:pt x="0" y="158750"/>
                </a:cubicBezTo>
                <a:lnTo>
                  <a:pt x="0" y="44450"/>
                </a:lnTo>
                <a:cubicBezTo>
                  <a:pt x="0" y="19917"/>
                  <a:pt x="19917" y="0"/>
                  <a:pt x="44450" y="0"/>
                </a:cubicBez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9" name="Text 6"/>
          <p:cNvSpPr/>
          <p:nvPr/>
        </p:nvSpPr>
        <p:spPr>
          <a:xfrm>
            <a:off x="9529167" y="2565400"/>
            <a:ext cx="1816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Cabe en 1 nodo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1040666" y="2565400"/>
            <a:ext cx="1257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~500 t/s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254000" y="3352800"/>
            <a:ext cx="11684000" cy="914400"/>
          </a:xfrm>
          <a:custGeom>
            <a:avLst/>
            <a:gdLst/>
            <a:ahLst/>
            <a:cxnLst/>
            <a:rect l="l" t="t" r="r" b="b"/>
            <a:pathLst>
              <a:path w="11684000" h="914400">
                <a:moveTo>
                  <a:pt x="101599" y="0"/>
                </a:moveTo>
                <a:lnTo>
                  <a:pt x="11582401" y="0"/>
                </a:lnTo>
                <a:cubicBezTo>
                  <a:pt x="11638513" y="0"/>
                  <a:pt x="11684000" y="45487"/>
                  <a:pt x="11684000" y="101599"/>
                </a:cubicBezTo>
                <a:lnTo>
                  <a:pt x="11684000" y="812801"/>
                </a:lnTo>
                <a:cubicBezTo>
                  <a:pt x="11684000" y="868913"/>
                  <a:pt x="11638513" y="914400"/>
                  <a:pt x="115824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7097E5">
              <a:alpha val="10196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406400" y="3505200"/>
            <a:ext cx="330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Phi-4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06400" y="3860800"/>
            <a:ext cx="330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7.69 GB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3403600" y="3708400"/>
            <a:ext cx="5918200" cy="203200"/>
          </a:xfrm>
          <a:custGeom>
            <a:avLst/>
            <a:gdLst/>
            <a:ahLst/>
            <a:cxnLst/>
            <a:rect l="l" t="t" r="r" b="b"/>
            <a:pathLst>
              <a:path w="5918200" h="203200">
                <a:moveTo>
                  <a:pt x="101600" y="0"/>
                </a:moveTo>
                <a:lnTo>
                  <a:pt x="5816600" y="0"/>
                </a:lnTo>
                <a:cubicBezTo>
                  <a:pt x="5872675" y="0"/>
                  <a:pt x="5918200" y="45525"/>
                  <a:pt x="5918200" y="101600"/>
                </a:cubicBezTo>
                <a:lnTo>
                  <a:pt x="5918200" y="101600"/>
                </a:lnTo>
                <a:cubicBezTo>
                  <a:pt x="5918200" y="157675"/>
                  <a:pt x="5872675" y="203200"/>
                  <a:pt x="5816600" y="203200"/>
                </a:cubicBezTo>
                <a:lnTo>
                  <a:pt x="101600" y="203200"/>
                </a:lnTo>
                <a:cubicBezTo>
                  <a:pt x="45525" y="203200"/>
                  <a:pt x="0" y="157675"/>
                  <a:pt x="0" y="1016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E5E7EB"/>
          </a:solidFill>
          <a:ln/>
        </p:spPr>
      </p:sp>
      <p:sp>
        <p:nvSpPr>
          <p:cNvPr id="15" name="Shape 12"/>
          <p:cNvSpPr/>
          <p:nvPr/>
        </p:nvSpPr>
        <p:spPr>
          <a:xfrm>
            <a:off x="3403600" y="3708400"/>
            <a:ext cx="952500" cy="203200"/>
          </a:xfrm>
          <a:custGeom>
            <a:avLst/>
            <a:gdLst/>
            <a:ahLst/>
            <a:cxnLst/>
            <a:rect l="l" t="t" r="r" b="b"/>
            <a:pathLst>
              <a:path w="952500" h="203200">
                <a:moveTo>
                  <a:pt x="101600" y="0"/>
                </a:moveTo>
                <a:lnTo>
                  <a:pt x="850900" y="0"/>
                </a:lnTo>
                <a:cubicBezTo>
                  <a:pt x="906975" y="0"/>
                  <a:pt x="952500" y="45525"/>
                  <a:pt x="952500" y="101600"/>
                </a:cubicBezTo>
                <a:lnTo>
                  <a:pt x="952500" y="101600"/>
                </a:lnTo>
                <a:cubicBezTo>
                  <a:pt x="952500" y="157675"/>
                  <a:pt x="906975" y="203200"/>
                  <a:pt x="850900" y="203200"/>
                </a:cubicBezTo>
                <a:lnTo>
                  <a:pt x="101600" y="203200"/>
                </a:lnTo>
                <a:cubicBezTo>
                  <a:pt x="45525" y="203200"/>
                  <a:pt x="0" y="157675"/>
                  <a:pt x="0" y="1016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6" name="Text 13"/>
          <p:cNvSpPr/>
          <p:nvPr/>
        </p:nvSpPr>
        <p:spPr>
          <a:xfrm>
            <a:off x="9528175" y="3683000"/>
            <a:ext cx="1816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Cabe en 1 nodo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1039673" y="3683000"/>
            <a:ext cx="1257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~300 t/s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254000" y="4470400"/>
            <a:ext cx="11684000" cy="914400"/>
          </a:xfrm>
          <a:custGeom>
            <a:avLst/>
            <a:gdLst/>
            <a:ahLst/>
            <a:cxnLst/>
            <a:rect l="l" t="t" r="r" b="b"/>
            <a:pathLst>
              <a:path w="11684000" h="914400">
                <a:moveTo>
                  <a:pt x="101599" y="0"/>
                </a:moveTo>
                <a:lnTo>
                  <a:pt x="11582401" y="0"/>
                </a:lnTo>
                <a:cubicBezTo>
                  <a:pt x="11638513" y="0"/>
                  <a:pt x="11684000" y="45487"/>
                  <a:pt x="11684000" y="101599"/>
                </a:cubicBezTo>
                <a:lnTo>
                  <a:pt x="11684000" y="812801"/>
                </a:lnTo>
                <a:cubicBezTo>
                  <a:pt x="11684000" y="868913"/>
                  <a:pt x="11638513" y="914400"/>
                  <a:pt x="115824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406400" y="4622800"/>
            <a:ext cx="330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Qwen3 8B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406400" y="4978400"/>
            <a:ext cx="330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15.27 GB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3403600" y="4826000"/>
            <a:ext cx="5346700" cy="203200"/>
          </a:xfrm>
          <a:custGeom>
            <a:avLst/>
            <a:gdLst/>
            <a:ahLst/>
            <a:cxnLst/>
            <a:rect l="l" t="t" r="r" b="b"/>
            <a:pathLst>
              <a:path w="5346700" h="203200">
                <a:moveTo>
                  <a:pt x="101600" y="0"/>
                </a:moveTo>
                <a:lnTo>
                  <a:pt x="5245100" y="0"/>
                </a:lnTo>
                <a:cubicBezTo>
                  <a:pt x="5301175" y="0"/>
                  <a:pt x="5346700" y="45525"/>
                  <a:pt x="5346700" y="101600"/>
                </a:cubicBezTo>
                <a:lnTo>
                  <a:pt x="5346700" y="101600"/>
                </a:lnTo>
                <a:cubicBezTo>
                  <a:pt x="5346700" y="157675"/>
                  <a:pt x="5301175" y="203200"/>
                  <a:pt x="5245100" y="203200"/>
                </a:cubicBezTo>
                <a:lnTo>
                  <a:pt x="101600" y="203200"/>
                </a:lnTo>
                <a:cubicBezTo>
                  <a:pt x="45525" y="203200"/>
                  <a:pt x="0" y="157675"/>
                  <a:pt x="0" y="1016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E5E7EB"/>
          </a:solidFill>
          <a:ln/>
        </p:spPr>
      </p:sp>
      <p:sp>
        <p:nvSpPr>
          <p:cNvPr id="22" name="Shape 19"/>
          <p:cNvSpPr/>
          <p:nvPr/>
        </p:nvSpPr>
        <p:spPr>
          <a:xfrm>
            <a:off x="3403600" y="4826000"/>
            <a:ext cx="1714500" cy="203200"/>
          </a:xfrm>
          <a:custGeom>
            <a:avLst/>
            <a:gdLst/>
            <a:ahLst/>
            <a:cxnLst/>
            <a:rect l="l" t="t" r="r" b="b"/>
            <a:pathLst>
              <a:path w="1714500" h="203200">
                <a:moveTo>
                  <a:pt x="101600" y="0"/>
                </a:moveTo>
                <a:lnTo>
                  <a:pt x="1612900" y="0"/>
                </a:lnTo>
                <a:cubicBezTo>
                  <a:pt x="1668975" y="0"/>
                  <a:pt x="1714500" y="45525"/>
                  <a:pt x="1714500" y="101600"/>
                </a:cubicBezTo>
                <a:lnTo>
                  <a:pt x="1714500" y="101600"/>
                </a:lnTo>
                <a:cubicBezTo>
                  <a:pt x="1714500" y="157675"/>
                  <a:pt x="1668975" y="203200"/>
                  <a:pt x="1612900" y="203200"/>
                </a:cubicBezTo>
                <a:lnTo>
                  <a:pt x="101600" y="203200"/>
                </a:lnTo>
                <a:cubicBezTo>
                  <a:pt x="45525" y="203200"/>
                  <a:pt x="0" y="157675"/>
                  <a:pt x="0" y="1016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23" name="Text 20"/>
          <p:cNvSpPr/>
          <p:nvPr/>
        </p:nvSpPr>
        <p:spPr>
          <a:xfrm>
            <a:off x="8954095" y="4800600"/>
            <a:ext cx="2400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Cabe justo (sin shard)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11044238" y="4800600"/>
            <a:ext cx="1244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~200 t/s</a:t>
            </a:r>
            <a:endParaRPr lang="en-US" sz="16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854200"/>
            <a:ext cx="61468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Demo en Vivo y Conclusiones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514600"/>
            <a:ext cx="5638800" cy="1778000"/>
          </a:xfrm>
          <a:custGeom>
            <a:avLst/>
            <a:gdLst/>
            <a:ahLst/>
            <a:cxnLst/>
            <a:rect l="l" t="t" r="r" b="b"/>
            <a:pathLst>
              <a:path w="5638800" h="1778000">
                <a:moveTo>
                  <a:pt x="101595" y="0"/>
                </a:moveTo>
                <a:lnTo>
                  <a:pt x="5537205" y="0"/>
                </a:lnTo>
                <a:cubicBezTo>
                  <a:pt x="5593314" y="0"/>
                  <a:pt x="5638800" y="45486"/>
                  <a:pt x="5638800" y="101595"/>
                </a:cubicBezTo>
                <a:lnTo>
                  <a:pt x="5638800" y="1676405"/>
                </a:lnTo>
                <a:cubicBezTo>
                  <a:pt x="5638800" y="1732514"/>
                  <a:pt x="5593314" y="1778000"/>
                  <a:pt x="5537205" y="1778000"/>
                </a:cubicBezTo>
                <a:lnTo>
                  <a:pt x="101595" y="1778000"/>
                </a:lnTo>
                <a:cubicBezTo>
                  <a:pt x="45486" y="1778000"/>
                  <a:pt x="0" y="1732514"/>
                  <a:pt x="0" y="1676405"/>
                </a:cubicBezTo>
                <a:lnTo>
                  <a:pt x="0" y="101595"/>
                </a:lnTo>
                <a:cubicBezTo>
                  <a:pt x="0" y="45523"/>
                  <a:pt x="45523" y="0"/>
                  <a:pt x="101595" y="0"/>
                </a:cubicBezTo>
                <a:close/>
              </a:path>
            </a:pathLst>
          </a:custGeom>
          <a:solidFill>
            <a:srgbClr val="373737"/>
          </a:solidFill>
          <a:ln/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457200" y="2717800"/>
            <a:ext cx="5740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Ejecutar en Nodo 1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57200" y="2971800"/>
            <a:ext cx="5740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exo --model qwen3-8b-instruct --device mps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57200" y="3327400"/>
            <a:ext cx="5740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Ejecutar en Nodo 2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57200" y="3581400"/>
            <a:ext cx="5232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exo --model qwen3-8b-instruct --device mps --peer 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254000" y="4495800"/>
            <a:ext cx="5638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Verificaremos el cluster con </a:t>
            </a:r>
            <a:r>
              <a:rPr lang="en-US" sz="1400" dirty="0">
                <a:solidFill>
                  <a:srgbClr val="373737"/>
                </a:solidFill>
                <a:highlight>
                  <a:srgbClr val="E5E7EB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exo top 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para ver los shards, RAM usada y tokens/s.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299200" y="1879600"/>
            <a:ext cx="6146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Take-away de la demo: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299200" y="2438400"/>
            <a:ext cx="5638800" cy="609600"/>
          </a:xfrm>
          <a:custGeom>
            <a:avLst/>
            <a:gdLst/>
            <a:ahLst/>
            <a:cxnLst/>
            <a:rect l="l" t="t" r="r" b="b"/>
            <a:pathLst>
              <a:path w="5638800" h="609600">
                <a:moveTo>
                  <a:pt x="101602" y="0"/>
                </a:moveTo>
                <a:lnTo>
                  <a:pt x="5537198" y="0"/>
                </a:lnTo>
                <a:cubicBezTo>
                  <a:pt x="5593311" y="0"/>
                  <a:pt x="5638800" y="45489"/>
                  <a:pt x="5638800" y="101602"/>
                </a:cubicBezTo>
                <a:lnTo>
                  <a:pt x="5638800" y="507998"/>
                </a:lnTo>
                <a:cubicBezTo>
                  <a:pt x="5638800" y="564111"/>
                  <a:pt x="5593311" y="609600"/>
                  <a:pt x="55371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7097E5">
              <a:alpha val="10196"/>
            </a:srgbClr>
          </a:solidFill>
          <a:ln/>
        </p:spPr>
      </p:sp>
      <p:sp>
        <p:nvSpPr>
          <p:cNvPr id="12" name="Shape 9"/>
          <p:cNvSpPr/>
          <p:nvPr/>
        </p:nvSpPr>
        <p:spPr>
          <a:xfrm>
            <a:off x="6477000" y="26416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3" name="Text 10"/>
          <p:cNvSpPr/>
          <p:nvPr/>
        </p:nvSpPr>
        <p:spPr>
          <a:xfrm>
            <a:off x="6807200" y="2590800"/>
            <a:ext cx="4978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Modelos de 8B son posibles sin GPU dedicada.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299200" y="3251200"/>
            <a:ext cx="5638800" cy="609600"/>
          </a:xfrm>
          <a:custGeom>
            <a:avLst/>
            <a:gdLst/>
            <a:ahLst/>
            <a:cxnLst/>
            <a:rect l="l" t="t" r="r" b="b"/>
            <a:pathLst>
              <a:path w="5638800" h="609600">
                <a:moveTo>
                  <a:pt x="101602" y="0"/>
                </a:moveTo>
                <a:lnTo>
                  <a:pt x="5537198" y="0"/>
                </a:lnTo>
                <a:cubicBezTo>
                  <a:pt x="5593311" y="0"/>
                  <a:pt x="5638800" y="45489"/>
                  <a:pt x="5638800" y="101602"/>
                </a:cubicBezTo>
                <a:lnTo>
                  <a:pt x="5638800" y="507998"/>
                </a:lnTo>
                <a:cubicBezTo>
                  <a:pt x="5638800" y="564111"/>
                  <a:pt x="5593311" y="609600"/>
                  <a:pt x="55371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7097E5">
              <a:alpha val="10196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6477000" y="34544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6" name="Text 13"/>
          <p:cNvSpPr/>
          <p:nvPr/>
        </p:nvSpPr>
        <p:spPr>
          <a:xfrm>
            <a:off x="6807200" y="3403600"/>
            <a:ext cx="4978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~200 tokens/s con laptops domésticas.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299200" y="4064000"/>
            <a:ext cx="5638800" cy="914400"/>
          </a:xfrm>
          <a:custGeom>
            <a:avLst/>
            <a:gdLst/>
            <a:ahLst/>
            <a:cxnLst/>
            <a:rect l="l" t="t" r="r" b="b"/>
            <a:pathLst>
              <a:path w="5638800" h="914400">
                <a:moveTo>
                  <a:pt x="101599" y="0"/>
                </a:moveTo>
                <a:lnTo>
                  <a:pt x="5537201" y="0"/>
                </a:lnTo>
                <a:cubicBezTo>
                  <a:pt x="5593313" y="0"/>
                  <a:pt x="5638800" y="45487"/>
                  <a:pt x="5638800" y="101599"/>
                </a:cubicBezTo>
                <a:lnTo>
                  <a:pt x="5638800" y="812801"/>
                </a:lnTo>
                <a:cubicBezTo>
                  <a:pt x="5638800" y="868913"/>
                  <a:pt x="5593313" y="914400"/>
                  <a:pt x="55372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7097E5">
              <a:alpha val="10196"/>
            </a:srgbClr>
          </a:solidFill>
          <a:ln/>
        </p:spPr>
      </p:sp>
      <p:sp>
        <p:nvSpPr>
          <p:cNvPr id="18" name="Shape 15"/>
          <p:cNvSpPr/>
          <p:nvPr/>
        </p:nvSpPr>
        <p:spPr>
          <a:xfrm>
            <a:off x="6477000" y="42672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9" name="Text 16"/>
          <p:cNvSpPr/>
          <p:nvPr/>
        </p:nvSpPr>
        <p:spPr>
          <a:xfrm>
            <a:off x="6807200" y="4216400"/>
            <a:ext cx="49784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Escalar es tan simple como abrir la tapa de otra MacBook.</a:t>
            </a:r>
            <a:endParaRPr lang="en-US" sz="16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71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08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Cierre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981200"/>
            <a:ext cx="11684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futuro es </a:t>
            </a:r>
            <a:r>
              <a:rPr lang="en-US" sz="36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distribuido</a:t>
            </a:r>
            <a:r>
              <a:rPr lang="en-US" sz="3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no centralizado.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692400"/>
            <a:ext cx="97536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 exo, la potencia de la nube reside en tu salón. La clave está en el shard, MLX y la memoria unificada: ejecutar IA local, privada y escalable es una realidad.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309813" y="393700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114300" y="28575"/>
                </a:moveTo>
                <a:cubicBezTo>
                  <a:pt x="82778" y="28575"/>
                  <a:pt x="57150" y="54203"/>
                  <a:pt x="57150" y="85725"/>
                </a:cubicBezTo>
                <a:lnTo>
                  <a:pt x="57150" y="300038"/>
                </a:lnTo>
                <a:lnTo>
                  <a:pt x="114300" y="300038"/>
                </a:lnTo>
                <a:lnTo>
                  <a:pt x="114300" y="85725"/>
                </a:lnTo>
                <a:lnTo>
                  <a:pt x="457200" y="85725"/>
                </a:lnTo>
                <a:lnTo>
                  <a:pt x="457200" y="300038"/>
                </a:lnTo>
                <a:lnTo>
                  <a:pt x="514350" y="300038"/>
                </a:lnTo>
                <a:lnTo>
                  <a:pt x="514350" y="85725"/>
                </a:lnTo>
                <a:cubicBezTo>
                  <a:pt x="514350" y="54203"/>
                  <a:pt x="488722" y="28575"/>
                  <a:pt x="457200" y="28575"/>
                </a:cubicBezTo>
                <a:lnTo>
                  <a:pt x="114300" y="28575"/>
                </a:lnTo>
                <a:close/>
                <a:moveTo>
                  <a:pt x="17145" y="342900"/>
                </a:moveTo>
                <a:cubicBezTo>
                  <a:pt x="7680" y="342900"/>
                  <a:pt x="0" y="350580"/>
                  <a:pt x="0" y="360045"/>
                </a:cubicBezTo>
                <a:cubicBezTo>
                  <a:pt x="0" y="397907"/>
                  <a:pt x="30718" y="428625"/>
                  <a:pt x="68580" y="428625"/>
                </a:cubicBezTo>
                <a:lnTo>
                  <a:pt x="502920" y="428625"/>
                </a:lnTo>
                <a:cubicBezTo>
                  <a:pt x="540782" y="428625"/>
                  <a:pt x="571500" y="397907"/>
                  <a:pt x="571500" y="360045"/>
                </a:cubicBezTo>
                <a:cubicBezTo>
                  <a:pt x="571500" y="350580"/>
                  <a:pt x="563820" y="342900"/>
                  <a:pt x="554355" y="342900"/>
                </a:cubicBezTo>
                <a:lnTo>
                  <a:pt x="17145" y="342900"/>
                </a:ln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6" name="Text 3"/>
          <p:cNvSpPr/>
          <p:nvPr/>
        </p:nvSpPr>
        <p:spPr>
          <a:xfrm>
            <a:off x="1996877" y="4445000"/>
            <a:ext cx="1193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Laptop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302397" y="41910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52400" y="38100"/>
                </a:moveTo>
                <a:cubicBezTo>
                  <a:pt x="152400" y="27563"/>
                  <a:pt x="143887" y="19050"/>
                  <a:pt x="133350" y="19050"/>
                </a:cubicBezTo>
                <a:cubicBezTo>
                  <a:pt x="122813" y="19050"/>
                  <a:pt x="114300" y="27563"/>
                  <a:pt x="114300" y="38100"/>
                </a:cubicBezTo>
                <a:lnTo>
                  <a:pt x="114300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114300" y="171450"/>
                </a:lnTo>
                <a:lnTo>
                  <a:pt x="114300" y="266700"/>
                </a:lnTo>
                <a:cubicBezTo>
                  <a:pt x="114300" y="277237"/>
                  <a:pt x="122813" y="285750"/>
                  <a:pt x="133350" y="285750"/>
                </a:cubicBezTo>
                <a:cubicBezTo>
                  <a:pt x="143887" y="285750"/>
                  <a:pt x="152400" y="277237"/>
                  <a:pt x="152400" y="266700"/>
                </a:cubicBezTo>
                <a:lnTo>
                  <a:pt x="152400" y="171450"/>
                </a:lnTo>
                <a:lnTo>
                  <a:pt x="247650" y="171450"/>
                </a:lnTo>
                <a:cubicBezTo>
                  <a:pt x="258187" y="171450"/>
                  <a:pt x="266700" y="162937"/>
                  <a:pt x="266700" y="152400"/>
                </a:cubicBezTo>
                <a:cubicBezTo>
                  <a:pt x="266700" y="141863"/>
                  <a:pt x="258187" y="133350"/>
                  <a:pt x="247650" y="133350"/>
                </a:cubicBezTo>
                <a:lnTo>
                  <a:pt x="152400" y="133350"/>
                </a:lnTo>
                <a:lnTo>
                  <a:pt x="152400" y="38100"/>
                </a:ln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8" name="Shape 5"/>
          <p:cNvSpPr/>
          <p:nvPr/>
        </p:nvSpPr>
        <p:spPr>
          <a:xfrm>
            <a:off x="4016772" y="39370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0" y="57150"/>
                </a:moveTo>
                <a:cubicBezTo>
                  <a:pt x="0" y="25628"/>
                  <a:pt x="25628" y="0"/>
                  <a:pt x="57150" y="0"/>
                </a:cubicBezTo>
                <a:lnTo>
                  <a:pt x="342900" y="0"/>
                </a:lnTo>
                <a:cubicBezTo>
                  <a:pt x="374422" y="0"/>
                  <a:pt x="400050" y="25628"/>
                  <a:pt x="400050" y="57150"/>
                </a:cubicBezTo>
                <a:lnTo>
                  <a:pt x="400050" y="400050"/>
                </a:lnTo>
                <a:cubicBezTo>
                  <a:pt x="400050" y="431572"/>
                  <a:pt x="374422" y="457200"/>
                  <a:pt x="342900" y="457200"/>
                </a:cubicBezTo>
                <a:lnTo>
                  <a:pt x="57150" y="457200"/>
                </a:lnTo>
                <a:cubicBezTo>
                  <a:pt x="25628" y="457200"/>
                  <a:pt x="0" y="431572"/>
                  <a:pt x="0" y="400050"/>
                </a:cubicBezTo>
                <a:lnTo>
                  <a:pt x="0" y="57150"/>
                </a:lnTo>
                <a:close/>
                <a:moveTo>
                  <a:pt x="228600" y="385763"/>
                </a:moveTo>
                <a:cubicBezTo>
                  <a:pt x="228600" y="369992"/>
                  <a:pt x="215796" y="357188"/>
                  <a:pt x="200025" y="357188"/>
                </a:cubicBezTo>
                <a:cubicBezTo>
                  <a:pt x="184254" y="357188"/>
                  <a:pt x="171450" y="369992"/>
                  <a:pt x="171450" y="385763"/>
                </a:cubicBezTo>
                <a:cubicBezTo>
                  <a:pt x="171450" y="401533"/>
                  <a:pt x="184254" y="414338"/>
                  <a:pt x="200025" y="414338"/>
                </a:cubicBezTo>
                <a:cubicBezTo>
                  <a:pt x="215796" y="414338"/>
                  <a:pt x="228600" y="401533"/>
                  <a:pt x="228600" y="385763"/>
                </a:cubicBezTo>
                <a:close/>
                <a:moveTo>
                  <a:pt x="342900" y="57150"/>
                </a:moveTo>
                <a:lnTo>
                  <a:pt x="57150" y="57150"/>
                </a:lnTo>
                <a:lnTo>
                  <a:pt x="57150" y="314325"/>
                </a:lnTo>
                <a:lnTo>
                  <a:pt x="342900" y="314325"/>
                </a:lnTo>
                <a:lnTo>
                  <a:pt x="342900" y="57150"/>
                </a:ln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9" name="Text 6"/>
          <p:cNvSpPr/>
          <p:nvPr/>
        </p:nvSpPr>
        <p:spPr>
          <a:xfrm>
            <a:off x="3746897" y="4445000"/>
            <a:ext cx="939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iPad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864497" y="41910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52400" y="38100"/>
                </a:moveTo>
                <a:cubicBezTo>
                  <a:pt x="152400" y="27563"/>
                  <a:pt x="143887" y="19050"/>
                  <a:pt x="133350" y="19050"/>
                </a:cubicBezTo>
                <a:cubicBezTo>
                  <a:pt x="122813" y="19050"/>
                  <a:pt x="114300" y="27563"/>
                  <a:pt x="114300" y="38100"/>
                </a:cubicBezTo>
                <a:lnTo>
                  <a:pt x="114300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114300" y="171450"/>
                </a:lnTo>
                <a:lnTo>
                  <a:pt x="114300" y="266700"/>
                </a:lnTo>
                <a:cubicBezTo>
                  <a:pt x="114300" y="277237"/>
                  <a:pt x="122813" y="285750"/>
                  <a:pt x="133350" y="285750"/>
                </a:cubicBezTo>
                <a:cubicBezTo>
                  <a:pt x="143887" y="285750"/>
                  <a:pt x="152400" y="277237"/>
                  <a:pt x="152400" y="266700"/>
                </a:cubicBezTo>
                <a:lnTo>
                  <a:pt x="152400" y="171450"/>
                </a:lnTo>
                <a:lnTo>
                  <a:pt x="247650" y="171450"/>
                </a:lnTo>
                <a:cubicBezTo>
                  <a:pt x="258187" y="171450"/>
                  <a:pt x="266700" y="162937"/>
                  <a:pt x="266700" y="152400"/>
                </a:cubicBezTo>
                <a:cubicBezTo>
                  <a:pt x="266700" y="141863"/>
                  <a:pt x="258187" y="133350"/>
                  <a:pt x="247650" y="133350"/>
                </a:cubicBezTo>
                <a:lnTo>
                  <a:pt x="152400" y="133350"/>
                </a:lnTo>
                <a:lnTo>
                  <a:pt x="152400" y="38100"/>
                </a:ln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1" name="Shape 8"/>
          <p:cNvSpPr/>
          <p:nvPr/>
        </p:nvSpPr>
        <p:spPr>
          <a:xfrm>
            <a:off x="5550297" y="3937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57150" y="28575"/>
                </a:moveTo>
                <a:cubicBezTo>
                  <a:pt x="25628" y="28575"/>
                  <a:pt x="0" y="54203"/>
                  <a:pt x="0" y="85725"/>
                </a:cubicBezTo>
                <a:lnTo>
                  <a:pt x="0" y="314325"/>
                </a:lnTo>
                <a:cubicBezTo>
                  <a:pt x="0" y="345847"/>
                  <a:pt x="25628" y="371475"/>
                  <a:pt x="57150" y="371475"/>
                </a:cubicBezTo>
                <a:lnTo>
                  <a:pt x="185738" y="371475"/>
                </a:lnTo>
                <a:lnTo>
                  <a:pt x="171450" y="414338"/>
                </a:lnTo>
                <a:lnTo>
                  <a:pt x="107156" y="414338"/>
                </a:lnTo>
                <a:cubicBezTo>
                  <a:pt x="95280" y="414338"/>
                  <a:pt x="85725" y="423892"/>
                  <a:pt x="85725" y="435769"/>
                </a:cubicBezTo>
                <a:cubicBezTo>
                  <a:pt x="85725" y="447645"/>
                  <a:pt x="95280" y="457200"/>
                  <a:pt x="107156" y="457200"/>
                </a:cubicBezTo>
                <a:lnTo>
                  <a:pt x="350044" y="457200"/>
                </a:lnTo>
                <a:cubicBezTo>
                  <a:pt x="361920" y="457200"/>
                  <a:pt x="371475" y="447645"/>
                  <a:pt x="371475" y="435769"/>
                </a:cubicBezTo>
                <a:cubicBezTo>
                  <a:pt x="371475" y="423892"/>
                  <a:pt x="361920" y="414338"/>
                  <a:pt x="350044" y="414338"/>
                </a:cubicBezTo>
                <a:lnTo>
                  <a:pt x="285750" y="414338"/>
                </a:lnTo>
                <a:lnTo>
                  <a:pt x="271463" y="371475"/>
                </a:lnTo>
                <a:lnTo>
                  <a:pt x="400050" y="371475"/>
                </a:lnTo>
                <a:cubicBezTo>
                  <a:pt x="431572" y="371475"/>
                  <a:pt x="457200" y="345847"/>
                  <a:pt x="457200" y="314325"/>
                </a:cubicBezTo>
                <a:lnTo>
                  <a:pt x="457200" y="85725"/>
                </a:lnTo>
                <a:cubicBezTo>
                  <a:pt x="457200" y="54203"/>
                  <a:pt x="431572" y="28575"/>
                  <a:pt x="400050" y="28575"/>
                </a:cubicBezTo>
                <a:lnTo>
                  <a:pt x="57150" y="28575"/>
                </a:lnTo>
                <a:close/>
                <a:moveTo>
                  <a:pt x="85725" y="85725"/>
                </a:moveTo>
                <a:lnTo>
                  <a:pt x="371475" y="85725"/>
                </a:lnTo>
                <a:cubicBezTo>
                  <a:pt x="387281" y="85725"/>
                  <a:pt x="400050" y="98494"/>
                  <a:pt x="400050" y="114300"/>
                </a:cubicBezTo>
                <a:lnTo>
                  <a:pt x="400050" y="257175"/>
                </a:lnTo>
                <a:cubicBezTo>
                  <a:pt x="400050" y="272981"/>
                  <a:pt x="387281" y="285750"/>
                  <a:pt x="371475" y="285750"/>
                </a:cubicBezTo>
                <a:lnTo>
                  <a:pt x="85725" y="285750"/>
                </a:lnTo>
                <a:cubicBezTo>
                  <a:pt x="69919" y="285750"/>
                  <a:pt x="57150" y="272981"/>
                  <a:pt x="57150" y="257175"/>
                </a:cubicBezTo>
                <a:lnTo>
                  <a:pt x="57150" y="114300"/>
                </a:lnTo>
                <a:cubicBezTo>
                  <a:pt x="57150" y="98494"/>
                  <a:pt x="69919" y="85725"/>
                  <a:pt x="85725" y="85725"/>
                </a:cubicBez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12" name="Text 9"/>
          <p:cNvSpPr/>
          <p:nvPr/>
        </p:nvSpPr>
        <p:spPr>
          <a:xfrm>
            <a:off x="5384998" y="4445000"/>
            <a:ext cx="78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PC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499622" y="41148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505956" y="208419"/>
                </a:moveTo>
                <a:cubicBezTo>
                  <a:pt x="517118" y="219581"/>
                  <a:pt x="517118" y="237708"/>
                  <a:pt x="505956" y="248870"/>
                </a:cubicBezTo>
                <a:lnTo>
                  <a:pt x="391656" y="363170"/>
                </a:lnTo>
                <a:cubicBezTo>
                  <a:pt x="383441" y="371386"/>
                  <a:pt x="371207" y="373797"/>
                  <a:pt x="360491" y="369332"/>
                </a:cubicBezTo>
                <a:cubicBezTo>
                  <a:pt x="349776" y="364867"/>
                  <a:pt x="342900" y="354419"/>
                  <a:pt x="342900" y="342900"/>
                </a:cubicBezTo>
                <a:lnTo>
                  <a:pt x="342900" y="285750"/>
                </a:lnTo>
                <a:lnTo>
                  <a:pt x="42863" y="285750"/>
                </a:lnTo>
                <a:cubicBezTo>
                  <a:pt x="19199" y="285750"/>
                  <a:pt x="0" y="266551"/>
                  <a:pt x="0" y="242888"/>
                </a:cubicBezTo>
                <a:lnTo>
                  <a:pt x="0" y="214313"/>
                </a:lnTo>
                <a:cubicBezTo>
                  <a:pt x="0" y="190649"/>
                  <a:pt x="19199" y="171450"/>
                  <a:pt x="42863" y="171450"/>
                </a:cubicBezTo>
                <a:lnTo>
                  <a:pt x="342900" y="171450"/>
                </a:lnTo>
                <a:lnTo>
                  <a:pt x="342900" y="114300"/>
                </a:lnTo>
                <a:cubicBezTo>
                  <a:pt x="342900" y="102781"/>
                  <a:pt x="349865" y="92333"/>
                  <a:pt x="360581" y="87868"/>
                </a:cubicBezTo>
                <a:cubicBezTo>
                  <a:pt x="371296" y="83403"/>
                  <a:pt x="383530" y="85904"/>
                  <a:pt x="391745" y="94030"/>
                </a:cubicBezTo>
                <a:lnTo>
                  <a:pt x="506045" y="208330"/>
                </a:ln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14" name="Shape 11"/>
          <p:cNvSpPr/>
          <p:nvPr/>
        </p:nvSpPr>
        <p:spPr>
          <a:xfrm>
            <a:off x="8428236" y="3810000"/>
            <a:ext cx="533400" cy="609600"/>
          </a:xfrm>
          <a:custGeom>
            <a:avLst/>
            <a:gdLst/>
            <a:ahLst/>
            <a:cxnLst/>
            <a:rect l="l" t="t" r="r" b="b"/>
            <a:pathLst>
              <a:path w="533400" h="609600">
                <a:moveTo>
                  <a:pt x="76200" y="38100"/>
                </a:moveTo>
                <a:cubicBezTo>
                  <a:pt x="34171" y="38100"/>
                  <a:pt x="0" y="72271"/>
                  <a:pt x="0" y="114300"/>
                </a:cubicBezTo>
                <a:lnTo>
                  <a:pt x="0" y="190500"/>
                </a:lnTo>
                <a:cubicBezTo>
                  <a:pt x="0" y="232529"/>
                  <a:pt x="34171" y="266700"/>
                  <a:pt x="76200" y="266700"/>
                </a:cubicBezTo>
                <a:lnTo>
                  <a:pt x="457200" y="266700"/>
                </a:lnTo>
                <a:cubicBezTo>
                  <a:pt x="499229" y="266700"/>
                  <a:pt x="533400" y="232529"/>
                  <a:pt x="533400" y="190500"/>
                </a:cubicBezTo>
                <a:lnTo>
                  <a:pt x="533400" y="114300"/>
                </a:lnTo>
                <a:cubicBezTo>
                  <a:pt x="533400" y="72271"/>
                  <a:pt x="499229" y="38100"/>
                  <a:pt x="457200" y="38100"/>
                </a:cubicBezTo>
                <a:lnTo>
                  <a:pt x="76200" y="38100"/>
                </a:lnTo>
                <a:close/>
                <a:moveTo>
                  <a:pt x="333375" y="123825"/>
                </a:moveTo>
                <a:cubicBezTo>
                  <a:pt x="349146" y="123825"/>
                  <a:pt x="361950" y="136629"/>
                  <a:pt x="361950" y="152400"/>
                </a:cubicBezTo>
                <a:cubicBezTo>
                  <a:pt x="361950" y="168171"/>
                  <a:pt x="349146" y="180975"/>
                  <a:pt x="333375" y="180975"/>
                </a:cubicBezTo>
                <a:cubicBezTo>
                  <a:pt x="317604" y="180975"/>
                  <a:pt x="304800" y="168171"/>
                  <a:pt x="304800" y="152400"/>
                </a:cubicBezTo>
                <a:cubicBezTo>
                  <a:pt x="304800" y="136629"/>
                  <a:pt x="317604" y="123825"/>
                  <a:pt x="333375" y="123825"/>
                </a:cubicBezTo>
                <a:close/>
                <a:moveTo>
                  <a:pt x="400050" y="152400"/>
                </a:moveTo>
                <a:cubicBezTo>
                  <a:pt x="400050" y="136629"/>
                  <a:pt x="412854" y="123825"/>
                  <a:pt x="428625" y="123825"/>
                </a:cubicBezTo>
                <a:cubicBezTo>
                  <a:pt x="444396" y="123825"/>
                  <a:pt x="457200" y="136629"/>
                  <a:pt x="457200" y="152400"/>
                </a:cubicBezTo>
                <a:cubicBezTo>
                  <a:pt x="457200" y="168171"/>
                  <a:pt x="444396" y="180975"/>
                  <a:pt x="428625" y="180975"/>
                </a:cubicBezTo>
                <a:cubicBezTo>
                  <a:pt x="412854" y="180975"/>
                  <a:pt x="400050" y="168171"/>
                  <a:pt x="400050" y="152400"/>
                </a:cubicBezTo>
                <a:close/>
                <a:moveTo>
                  <a:pt x="76200" y="342900"/>
                </a:moveTo>
                <a:cubicBezTo>
                  <a:pt x="34171" y="342900"/>
                  <a:pt x="0" y="377071"/>
                  <a:pt x="0" y="419100"/>
                </a:cubicBezTo>
                <a:lnTo>
                  <a:pt x="0" y="495300"/>
                </a:lnTo>
                <a:cubicBezTo>
                  <a:pt x="0" y="537329"/>
                  <a:pt x="34171" y="571500"/>
                  <a:pt x="76200" y="571500"/>
                </a:cubicBezTo>
                <a:lnTo>
                  <a:pt x="457200" y="571500"/>
                </a:lnTo>
                <a:cubicBezTo>
                  <a:pt x="499229" y="571500"/>
                  <a:pt x="533400" y="537329"/>
                  <a:pt x="533400" y="495300"/>
                </a:cubicBezTo>
                <a:lnTo>
                  <a:pt x="533400" y="419100"/>
                </a:lnTo>
                <a:cubicBezTo>
                  <a:pt x="533400" y="377071"/>
                  <a:pt x="499229" y="342900"/>
                  <a:pt x="457200" y="342900"/>
                </a:cubicBezTo>
                <a:lnTo>
                  <a:pt x="76200" y="342900"/>
                </a:lnTo>
                <a:close/>
                <a:moveTo>
                  <a:pt x="333375" y="428625"/>
                </a:moveTo>
                <a:cubicBezTo>
                  <a:pt x="349146" y="428625"/>
                  <a:pt x="361950" y="441429"/>
                  <a:pt x="361950" y="457200"/>
                </a:cubicBezTo>
                <a:cubicBezTo>
                  <a:pt x="361950" y="472971"/>
                  <a:pt x="349146" y="485775"/>
                  <a:pt x="333375" y="485775"/>
                </a:cubicBezTo>
                <a:cubicBezTo>
                  <a:pt x="317604" y="485775"/>
                  <a:pt x="304800" y="472971"/>
                  <a:pt x="304800" y="457200"/>
                </a:cubicBezTo>
                <a:cubicBezTo>
                  <a:pt x="304800" y="441429"/>
                  <a:pt x="317604" y="428625"/>
                  <a:pt x="333375" y="428625"/>
                </a:cubicBezTo>
                <a:close/>
                <a:moveTo>
                  <a:pt x="400050" y="457200"/>
                </a:moveTo>
                <a:cubicBezTo>
                  <a:pt x="400050" y="441429"/>
                  <a:pt x="412854" y="428625"/>
                  <a:pt x="428625" y="428625"/>
                </a:cubicBezTo>
                <a:cubicBezTo>
                  <a:pt x="444396" y="428625"/>
                  <a:pt x="457200" y="441429"/>
                  <a:pt x="457200" y="457200"/>
                </a:cubicBezTo>
                <a:cubicBezTo>
                  <a:pt x="457200" y="472971"/>
                  <a:pt x="444396" y="485775"/>
                  <a:pt x="428625" y="485775"/>
                </a:cubicBezTo>
                <a:cubicBezTo>
                  <a:pt x="412854" y="485775"/>
                  <a:pt x="400050" y="472971"/>
                  <a:pt x="400050" y="457200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15" name="Text 12"/>
          <p:cNvSpPr/>
          <p:nvPr/>
        </p:nvSpPr>
        <p:spPr>
          <a:xfrm>
            <a:off x="7194947" y="4521200"/>
            <a:ext cx="2997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Super-GPU Distribuida</a:t>
            </a:r>
            <a:endParaRPr lang="en-US" sz="16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52-d2nf6e18bjvh7rlj01l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2000" cy="685546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419100" y="2726690"/>
            <a:ext cx="7735570" cy="147193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46000"/>
                </a:srgbClr>
              </a:gs>
              <a:gs pos="30000">
                <a:srgbClr val="F9FBFD">
                  <a:alpha val="69000"/>
                </a:srgbClr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419100" y="2726690"/>
            <a:ext cx="7735570" cy="14719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32359" y="810670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732359" y="81067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32359" y="907644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32359" y="90764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32359" y="1004618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32359" y="100461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1" name="Image 1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16200000">
            <a:off x="10665460" y="330200"/>
            <a:ext cx="262890" cy="1170305"/>
          </a:xfrm>
          <a:prstGeom prst="rect">
            <a:avLst/>
          </a:prstGeom>
        </p:spPr>
      </p:pic>
      <p:sp>
        <p:nvSpPr>
          <p:cNvPr id="12" name="Shape 8"/>
          <p:cNvSpPr/>
          <p:nvPr/>
        </p:nvSpPr>
        <p:spPr>
          <a:xfrm>
            <a:off x="626745" y="5819775"/>
            <a:ext cx="4345305" cy="33147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3" name="Text 9"/>
          <p:cNvSpPr/>
          <p:nvPr/>
        </p:nvSpPr>
        <p:spPr>
          <a:xfrm>
            <a:off x="626745" y="5819775"/>
            <a:ext cx="4345305" cy="3314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 marL="0" indent="0" algn="l">
              <a:lnSpc>
                <a:spcPct val="9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Kimi AI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7211695" y="5819775"/>
            <a:ext cx="4448810" cy="3663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r">
              <a:lnSpc>
                <a:spcPct val="9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2025/08/05</a:t>
            </a: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5099607" y="5982681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6" name="Shape 12"/>
          <p:cNvSpPr/>
          <p:nvPr/>
        </p:nvSpPr>
        <p:spPr>
          <a:xfrm>
            <a:off x="626745" y="3064510"/>
            <a:ext cx="11033760" cy="89344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7" name="Text 13"/>
          <p:cNvSpPr/>
          <p:nvPr/>
        </p:nvSpPr>
        <p:spPr>
          <a:xfrm>
            <a:off x="626745" y="3064510"/>
            <a:ext cx="11033760" cy="893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b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5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 YOU FOR READING！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3-d2nf6998bjvh7rlj00t0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1290955" y="4163060"/>
            <a:ext cx="3957955" cy="4481195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9318547" y="6098251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5" name="Shape 1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7" name="Image 2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flipV="1">
            <a:off x="10751820" y="428625"/>
            <a:ext cx="762000" cy="76200"/>
          </a:xfrm>
          <a:prstGeom prst="rect">
            <a:avLst/>
          </a:prstGeom>
        </p:spPr>
      </p:pic>
      <p:pic>
        <p:nvPicPr>
          <p:cNvPr id="18" name="Image 3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flipV="1">
            <a:off x="10751820" y="559435"/>
            <a:ext cx="762000" cy="76200"/>
          </a:xfrm>
          <a:prstGeom prst="rect">
            <a:avLst/>
          </a:prstGeom>
        </p:spPr>
      </p:pic>
      <p:sp>
        <p:nvSpPr>
          <p:cNvPr id="19" name="Shape 13"/>
          <p:cNvSpPr/>
          <p:nvPr/>
        </p:nvSpPr>
        <p:spPr>
          <a:xfrm flipH="1">
            <a:off x="1954073" y="3498532"/>
            <a:ext cx="159385" cy="40259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20" name="Shape 14"/>
          <p:cNvSpPr/>
          <p:nvPr/>
        </p:nvSpPr>
        <p:spPr>
          <a:xfrm flipH="1">
            <a:off x="6996886" y="3498532"/>
            <a:ext cx="159385" cy="40259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pic>
        <p:nvPicPr>
          <p:cNvPr id="21" name="Image 4" descr="https://kimi-img.moonshot.cn/pub/slides/slides_tmpl/image/25-08-27-19:59:33-d2nf6998bjvh7rlj00rg.png"/>
          <p:cNvPicPr>
            <a:picLocks noChangeAspect="1"/>
          </p:cNvPicPr>
          <p:nvPr/>
        </p:nvPicPr>
        <p:blipFill>
          <a:blip r:embed="rId6">
            <a:alphaModFix amt="20000"/>
          </a:blip>
          <a:stretch>
            <a:fillRect/>
          </a:stretch>
        </p:blipFill>
        <p:spPr>
          <a:xfrm>
            <a:off x="9631680" y="1380490"/>
            <a:ext cx="1750695" cy="1423035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575945" y="1880235"/>
            <a:ext cx="2965450" cy="12827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23" name="Text 16"/>
          <p:cNvSpPr/>
          <p:nvPr/>
        </p:nvSpPr>
        <p:spPr>
          <a:xfrm>
            <a:off x="2107108" y="3338512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.</a:t>
            </a:r>
            <a:endParaRPr lang="en-US" sz="1600" dirty="0"/>
          </a:p>
        </p:txBody>
      </p:sp>
      <p:sp>
        <p:nvSpPr>
          <p:cNvPr id="24" name="Text 17"/>
          <p:cNvSpPr/>
          <p:nvPr/>
        </p:nvSpPr>
        <p:spPr>
          <a:xfrm>
            <a:off x="2728138" y="3449002"/>
            <a:ext cx="2409825" cy="15386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Demo práctica</a:t>
            </a:r>
            <a:endParaRPr lang="en-US" sz="1600" dirty="0"/>
          </a:p>
        </p:txBody>
      </p:sp>
      <p:sp>
        <p:nvSpPr>
          <p:cNvPr id="25" name="Text 18"/>
          <p:cNvSpPr/>
          <p:nvPr/>
        </p:nvSpPr>
        <p:spPr>
          <a:xfrm>
            <a:off x="7149921" y="3338512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.</a:t>
            </a:r>
            <a:endParaRPr lang="en-US" sz="1600" dirty="0"/>
          </a:p>
        </p:txBody>
      </p:sp>
      <p:sp>
        <p:nvSpPr>
          <p:cNvPr id="26" name="Text 19"/>
          <p:cNvSpPr/>
          <p:nvPr/>
        </p:nvSpPr>
        <p:spPr>
          <a:xfrm>
            <a:off x="7828101" y="3449002"/>
            <a:ext cx="2409825" cy="15386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Cierre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71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Intro: Training vs Inferencia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0414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¿Qué hace realmente una IA en tu máquina?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1752600"/>
            <a:ext cx="1219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 clave está en la diferencia entre dos procesos fundamentales.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48506" y="2514600"/>
            <a:ext cx="4673600" cy="3302000"/>
          </a:xfrm>
          <a:custGeom>
            <a:avLst/>
            <a:gdLst/>
            <a:ahLst/>
            <a:cxnLst/>
            <a:rect l="l" t="t" r="r" b="b"/>
            <a:pathLst>
              <a:path w="4673600" h="3302000">
                <a:moveTo>
                  <a:pt x="152387" y="0"/>
                </a:moveTo>
                <a:lnTo>
                  <a:pt x="4521213" y="0"/>
                </a:lnTo>
                <a:cubicBezTo>
                  <a:pt x="4605374" y="0"/>
                  <a:pt x="4673600" y="68226"/>
                  <a:pt x="4673600" y="152387"/>
                </a:cubicBezTo>
                <a:lnTo>
                  <a:pt x="4673600" y="3149613"/>
                </a:lnTo>
                <a:cubicBezTo>
                  <a:pt x="4673600" y="3233774"/>
                  <a:pt x="4605374" y="3302000"/>
                  <a:pt x="4521213" y="3302000"/>
                </a:cubicBezTo>
                <a:lnTo>
                  <a:pt x="152387" y="3302000"/>
                </a:lnTo>
                <a:cubicBezTo>
                  <a:pt x="68226" y="3302000"/>
                  <a:pt x="0" y="3233774"/>
                  <a:pt x="0" y="3149613"/>
                </a:cubicBezTo>
                <a:lnTo>
                  <a:pt x="0" y="152387"/>
                </a:lnTo>
                <a:cubicBezTo>
                  <a:pt x="0" y="68282"/>
                  <a:pt x="68282" y="0"/>
                  <a:pt x="152387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3"/>
          <p:cNvSpPr/>
          <p:nvPr/>
        </p:nvSpPr>
        <p:spPr>
          <a:xfrm>
            <a:off x="2678906" y="28194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7" name="Shape 4"/>
          <p:cNvSpPr/>
          <p:nvPr/>
        </p:nvSpPr>
        <p:spPr>
          <a:xfrm>
            <a:off x="2874169" y="30353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35719" y="145703"/>
                </a:moveTo>
                <a:lnTo>
                  <a:pt x="191393" y="209773"/>
                </a:lnTo>
                <a:cubicBezTo>
                  <a:pt x="198686" y="212750"/>
                  <a:pt x="206425" y="214313"/>
                  <a:pt x="214313" y="214313"/>
                </a:cubicBezTo>
                <a:cubicBezTo>
                  <a:pt x="222200" y="214313"/>
                  <a:pt x="229939" y="212750"/>
                  <a:pt x="237232" y="209773"/>
                </a:cubicBezTo>
                <a:lnTo>
                  <a:pt x="417612" y="135508"/>
                </a:lnTo>
                <a:cubicBezTo>
                  <a:pt x="424309" y="132755"/>
                  <a:pt x="428625" y="126281"/>
                  <a:pt x="428625" y="119062"/>
                </a:cubicBezTo>
                <a:cubicBezTo>
                  <a:pt x="428625" y="111844"/>
                  <a:pt x="424309" y="105370"/>
                  <a:pt x="417612" y="102617"/>
                </a:cubicBezTo>
                <a:lnTo>
                  <a:pt x="237232" y="28352"/>
                </a:lnTo>
                <a:cubicBezTo>
                  <a:pt x="229939" y="25375"/>
                  <a:pt x="222200" y="23812"/>
                  <a:pt x="214313" y="23812"/>
                </a:cubicBezTo>
                <a:cubicBezTo>
                  <a:pt x="206425" y="23812"/>
                  <a:pt x="198686" y="25375"/>
                  <a:pt x="191393" y="28352"/>
                </a:cubicBezTo>
                <a:lnTo>
                  <a:pt x="11013" y="102617"/>
                </a:lnTo>
                <a:cubicBezTo>
                  <a:pt x="4316" y="105370"/>
                  <a:pt x="0" y="111844"/>
                  <a:pt x="0" y="119063"/>
                </a:cubicBezTo>
                <a:lnTo>
                  <a:pt x="0" y="339328"/>
                </a:lnTo>
                <a:cubicBezTo>
                  <a:pt x="0" y="349225"/>
                  <a:pt x="7962" y="357188"/>
                  <a:pt x="17859" y="357188"/>
                </a:cubicBezTo>
                <a:cubicBezTo>
                  <a:pt x="27756" y="357188"/>
                  <a:pt x="35719" y="349225"/>
                  <a:pt x="35719" y="339328"/>
                </a:cubicBezTo>
                <a:lnTo>
                  <a:pt x="35719" y="145703"/>
                </a:lnTo>
                <a:close/>
                <a:moveTo>
                  <a:pt x="71438" y="199058"/>
                </a:moveTo>
                <a:lnTo>
                  <a:pt x="71438" y="285750"/>
                </a:lnTo>
                <a:cubicBezTo>
                  <a:pt x="71438" y="325189"/>
                  <a:pt x="135434" y="357188"/>
                  <a:pt x="214313" y="357188"/>
                </a:cubicBezTo>
                <a:cubicBezTo>
                  <a:pt x="293191" y="357188"/>
                  <a:pt x="357188" y="325189"/>
                  <a:pt x="357188" y="285750"/>
                </a:cubicBezTo>
                <a:lnTo>
                  <a:pt x="357188" y="198983"/>
                </a:lnTo>
                <a:lnTo>
                  <a:pt x="250850" y="242813"/>
                </a:lnTo>
                <a:cubicBezTo>
                  <a:pt x="239241" y="247576"/>
                  <a:pt x="226888" y="250031"/>
                  <a:pt x="214313" y="250031"/>
                </a:cubicBezTo>
                <a:cubicBezTo>
                  <a:pt x="201737" y="250031"/>
                  <a:pt x="189384" y="247576"/>
                  <a:pt x="177775" y="242813"/>
                </a:cubicBezTo>
                <a:lnTo>
                  <a:pt x="71438" y="19898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1046956" y="3835400"/>
            <a:ext cx="40767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4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Training (Entrenamiento)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053306" y="4343400"/>
            <a:ext cx="4064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Ajustar millones de pesos con datos. Es como estudiar para un examen.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053306" y="5054600"/>
            <a:ext cx="4064000" cy="457200"/>
          </a:xfrm>
          <a:custGeom>
            <a:avLst/>
            <a:gdLst/>
            <a:ahLst/>
            <a:cxnLst/>
            <a:rect l="l" t="t" r="r" b="b"/>
            <a:pathLst>
              <a:path w="4064000" h="457200">
                <a:moveTo>
                  <a:pt x="101599" y="0"/>
                </a:moveTo>
                <a:lnTo>
                  <a:pt x="3962401" y="0"/>
                </a:lnTo>
                <a:cubicBezTo>
                  <a:pt x="4018513" y="0"/>
                  <a:pt x="4064000" y="45487"/>
                  <a:pt x="4064000" y="101599"/>
                </a:cubicBezTo>
                <a:lnTo>
                  <a:pt x="4064000" y="355601"/>
                </a:lnTo>
                <a:cubicBezTo>
                  <a:pt x="4064000" y="411713"/>
                  <a:pt x="4018513" y="457200"/>
                  <a:pt x="3962401" y="457200"/>
                </a:cubicBezTo>
                <a:lnTo>
                  <a:pt x="101599" y="457200"/>
                </a:lnTo>
                <a:cubicBezTo>
                  <a:pt x="45525" y="457200"/>
                  <a:pt x="0" y="411675"/>
                  <a:pt x="0" y="3556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5C7CB3">
              <a:alpha val="20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900906" y="5156200"/>
            <a:ext cx="4368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se hace en exo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828506" y="2514600"/>
            <a:ext cx="1041400" cy="330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90000"/>
              </a:lnSpc>
              <a:buNone/>
            </a:pPr>
            <a:r>
              <a:rPr lang="en-US" sz="3600" dirty="0">
                <a:solidFill>
                  <a:srgbClr val="8FA7D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VS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769695" y="2514600"/>
            <a:ext cx="4673600" cy="3302000"/>
          </a:xfrm>
          <a:custGeom>
            <a:avLst/>
            <a:gdLst/>
            <a:ahLst/>
            <a:cxnLst/>
            <a:rect l="l" t="t" r="r" b="b"/>
            <a:pathLst>
              <a:path w="4673600" h="3302000">
                <a:moveTo>
                  <a:pt x="152387" y="0"/>
                </a:moveTo>
                <a:lnTo>
                  <a:pt x="4521213" y="0"/>
                </a:lnTo>
                <a:cubicBezTo>
                  <a:pt x="4605374" y="0"/>
                  <a:pt x="4673600" y="68226"/>
                  <a:pt x="4673600" y="152387"/>
                </a:cubicBezTo>
                <a:lnTo>
                  <a:pt x="4673600" y="3149613"/>
                </a:lnTo>
                <a:cubicBezTo>
                  <a:pt x="4673600" y="3233774"/>
                  <a:pt x="4605374" y="3302000"/>
                  <a:pt x="4521213" y="3302000"/>
                </a:cubicBezTo>
                <a:lnTo>
                  <a:pt x="152387" y="3302000"/>
                </a:lnTo>
                <a:cubicBezTo>
                  <a:pt x="68226" y="3302000"/>
                  <a:pt x="0" y="3233774"/>
                  <a:pt x="0" y="3149613"/>
                </a:cubicBezTo>
                <a:lnTo>
                  <a:pt x="0" y="152387"/>
                </a:lnTo>
                <a:cubicBezTo>
                  <a:pt x="0" y="68282"/>
                  <a:pt x="68282" y="0"/>
                  <a:pt x="152387" y="0"/>
                </a:cubicBezTo>
                <a:close/>
              </a:path>
            </a:pathLst>
          </a:custGeom>
          <a:solidFill>
            <a:srgbClr val="7097E5">
              <a:alpha val="10196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4" name="Shape 11"/>
          <p:cNvSpPr/>
          <p:nvPr/>
        </p:nvSpPr>
        <p:spPr>
          <a:xfrm>
            <a:off x="8700095" y="28194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5" name="Shape 12"/>
          <p:cNvSpPr/>
          <p:nvPr/>
        </p:nvSpPr>
        <p:spPr>
          <a:xfrm>
            <a:off x="8919170" y="30353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89297" y="41672"/>
                </a:moveTo>
                <a:cubicBezTo>
                  <a:pt x="89297" y="18678"/>
                  <a:pt x="107975" y="0"/>
                  <a:pt x="130969" y="0"/>
                </a:cubicBezTo>
                <a:lnTo>
                  <a:pt x="148828" y="0"/>
                </a:lnTo>
                <a:cubicBezTo>
                  <a:pt x="161999" y="0"/>
                  <a:pt x="172641" y="10641"/>
                  <a:pt x="172641" y="23812"/>
                </a:cubicBezTo>
                <a:lnTo>
                  <a:pt x="172641" y="357188"/>
                </a:lnTo>
                <a:cubicBezTo>
                  <a:pt x="172641" y="370359"/>
                  <a:pt x="161999" y="381000"/>
                  <a:pt x="148828" y="381000"/>
                </a:cubicBezTo>
                <a:lnTo>
                  <a:pt x="125016" y="381000"/>
                </a:lnTo>
                <a:cubicBezTo>
                  <a:pt x="102840" y="381000"/>
                  <a:pt x="84162" y="365820"/>
                  <a:pt x="78879" y="345281"/>
                </a:cubicBezTo>
                <a:cubicBezTo>
                  <a:pt x="78358" y="345281"/>
                  <a:pt x="77912" y="345281"/>
                  <a:pt x="77391" y="345281"/>
                </a:cubicBezTo>
                <a:cubicBezTo>
                  <a:pt x="44500" y="345281"/>
                  <a:pt x="17859" y="318641"/>
                  <a:pt x="17859" y="285750"/>
                </a:cubicBezTo>
                <a:cubicBezTo>
                  <a:pt x="17859" y="272355"/>
                  <a:pt x="22324" y="260003"/>
                  <a:pt x="29766" y="250031"/>
                </a:cubicBezTo>
                <a:cubicBezTo>
                  <a:pt x="15329" y="239167"/>
                  <a:pt x="5953" y="221903"/>
                  <a:pt x="5953" y="202406"/>
                </a:cubicBezTo>
                <a:cubicBezTo>
                  <a:pt x="5953" y="179412"/>
                  <a:pt x="19050" y="159395"/>
                  <a:pt x="38100" y="149498"/>
                </a:cubicBezTo>
                <a:cubicBezTo>
                  <a:pt x="32817" y="140568"/>
                  <a:pt x="29766" y="130150"/>
                  <a:pt x="29766" y="119063"/>
                </a:cubicBezTo>
                <a:cubicBezTo>
                  <a:pt x="29766" y="86171"/>
                  <a:pt x="56406" y="59531"/>
                  <a:pt x="89297" y="59531"/>
                </a:cubicBezTo>
                <a:lnTo>
                  <a:pt x="89297" y="41672"/>
                </a:lnTo>
                <a:close/>
                <a:moveTo>
                  <a:pt x="291703" y="41672"/>
                </a:moveTo>
                <a:lnTo>
                  <a:pt x="291703" y="59531"/>
                </a:lnTo>
                <a:cubicBezTo>
                  <a:pt x="324594" y="59531"/>
                  <a:pt x="351234" y="86171"/>
                  <a:pt x="351234" y="119063"/>
                </a:cubicBezTo>
                <a:cubicBezTo>
                  <a:pt x="351234" y="130225"/>
                  <a:pt x="348183" y="140643"/>
                  <a:pt x="342900" y="149498"/>
                </a:cubicBezTo>
                <a:cubicBezTo>
                  <a:pt x="362024" y="159395"/>
                  <a:pt x="375047" y="179338"/>
                  <a:pt x="375047" y="202406"/>
                </a:cubicBezTo>
                <a:cubicBezTo>
                  <a:pt x="375047" y="221903"/>
                  <a:pt x="365671" y="239167"/>
                  <a:pt x="351234" y="250031"/>
                </a:cubicBezTo>
                <a:cubicBezTo>
                  <a:pt x="358676" y="260003"/>
                  <a:pt x="363141" y="272355"/>
                  <a:pt x="363141" y="285750"/>
                </a:cubicBezTo>
                <a:cubicBezTo>
                  <a:pt x="363141" y="318641"/>
                  <a:pt x="336500" y="345281"/>
                  <a:pt x="303609" y="345281"/>
                </a:cubicBezTo>
                <a:cubicBezTo>
                  <a:pt x="303088" y="345281"/>
                  <a:pt x="302642" y="345281"/>
                  <a:pt x="302121" y="345281"/>
                </a:cubicBezTo>
                <a:cubicBezTo>
                  <a:pt x="296838" y="365820"/>
                  <a:pt x="278160" y="381000"/>
                  <a:pt x="255984" y="381000"/>
                </a:cubicBezTo>
                <a:lnTo>
                  <a:pt x="232172" y="381000"/>
                </a:lnTo>
                <a:cubicBezTo>
                  <a:pt x="219001" y="381000"/>
                  <a:pt x="208359" y="370359"/>
                  <a:pt x="208359" y="357188"/>
                </a:cubicBezTo>
                <a:lnTo>
                  <a:pt x="208359" y="23812"/>
                </a:lnTo>
                <a:cubicBezTo>
                  <a:pt x="208359" y="10641"/>
                  <a:pt x="219001" y="0"/>
                  <a:pt x="232172" y="0"/>
                </a:cubicBezTo>
                <a:lnTo>
                  <a:pt x="250031" y="0"/>
                </a:lnTo>
                <a:cubicBezTo>
                  <a:pt x="273025" y="0"/>
                  <a:pt x="291703" y="18678"/>
                  <a:pt x="291703" y="41672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6" name="Text 13"/>
          <p:cNvSpPr/>
          <p:nvPr/>
        </p:nvSpPr>
        <p:spPr>
          <a:xfrm>
            <a:off x="8136334" y="3835400"/>
            <a:ext cx="19431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4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Inferencia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074495" y="4343400"/>
            <a:ext cx="4064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Usar el modelo para predecir. Es como responder el examen sin estudiar de nuevo.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7074495" y="5054600"/>
            <a:ext cx="4064000" cy="457200"/>
          </a:xfrm>
          <a:custGeom>
            <a:avLst/>
            <a:gdLst/>
            <a:ahLst/>
            <a:cxnLst/>
            <a:rect l="l" t="t" r="r" b="b"/>
            <a:pathLst>
              <a:path w="4064000" h="457200">
                <a:moveTo>
                  <a:pt x="101599" y="0"/>
                </a:moveTo>
                <a:lnTo>
                  <a:pt x="3962401" y="0"/>
                </a:lnTo>
                <a:cubicBezTo>
                  <a:pt x="4018513" y="0"/>
                  <a:pt x="4064000" y="45487"/>
                  <a:pt x="4064000" y="101599"/>
                </a:cubicBezTo>
                <a:lnTo>
                  <a:pt x="4064000" y="355601"/>
                </a:lnTo>
                <a:cubicBezTo>
                  <a:pt x="4064000" y="411713"/>
                  <a:pt x="4018513" y="457200"/>
                  <a:pt x="3962401" y="457200"/>
                </a:cubicBezTo>
                <a:lnTo>
                  <a:pt x="101599" y="457200"/>
                </a:lnTo>
                <a:cubicBezTo>
                  <a:pt x="45525" y="457200"/>
                  <a:pt x="0" y="411675"/>
                  <a:pt x="0" y="3556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6922095" y="5156200"/>
            <a:ext cx="4368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SÍ se hace en exo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4478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Training vs Inferencia: implicancias locales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209800"/>
            <a:ext cx="5689600" cy="2235200"/>
          </a:xfrm>
          <a:custGeom>
            <a:avLst/>
            <a:gdLst/>
            <a:ahLst/>
            <a:cxnLst/>
            <a:rect l="l" t="t" r="r" b="b"/>
            <a:pathLst>
              <a:path w="5689600" h="2235200">
                <a:moveTo>
                  <a:pt x="101590" y="0"/>
                </a:moveTo>
                <a:lnTo>
                  <a:pt x="5588010" y="0"/>
                </a:lnTo>
                <a:cubicBezTo>
                  <a:pt x="5644117" y="0"/>
                  <a:pt x="5689600" y="45483"/>
                  <a:pt x="5689600" y="101590"/>
                </a:cubicBezTo>
                <a:lnTo>
                  <a:pt x="5689600" y="2133610"/>
                </a:lnTo>
                <a:cubicBezTo>
                  <a:pt x="5689600" y="2189717"/>
                  <a:pt x="5644117" y="2235200"/>
                  <a:pt x="5588010" y="2235200"/>
                </a:cubicBezTo>
                <a:lnTo>
                  <a:pt x="101590" y="2235200"/>
                </a:lnTo>
                <a:cubicBezTo>
                  <a:pt x="45483" y="2235200"/>
                  <a:pt x="0" y="2189717"/>
                  <a:pt x="0" y="21336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457200" y="2413000"/>
            <a:ext cx="5791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Training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482600" y="29718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22225" y="22225"/>
                </a:moveTo>
                <a:cubicBezTo>
                  <a:pt x="9967" y="22225"/>
                  <a:pt x="0" y="32192"/>
                  <a:pt x="0" y="44450"/>
                </a:cubicBezTo>
                <a:lnTo>
                  <a:pt x="0" y="47020"/>
                </a:lnTo>
                <a:cubicBezTo>
                  <a:pt x="0" y="49381"/>
                  <a:pt x="1528" y="51395"/>
                  <a:pt x="3507" y="52680"/>
                </a:cubicBezTo>
                <a:cubicBezTo>
                  <a:pt x="8091" y="55667"/>
                  <a:pt x="11112" y="60806"/>
                  <a:pt x="11112" y="66675"/>
                </a:cubicBezTo>
                <a:cubicBezTo>
                  <a:pt x="11112" y="72544"/>
                  <a:pt x="8091" y="77683"/>
                  <a:pt x="3507" y="80670"/>
                </a:cubicBezTo>
                <a:cubicBezTo>
                  <a:pt x="1528" y="81955"/>
                  <a:pt x="0" y="83969"/>
                  <a:pt x="0" y="86330"/>
                </a:cubicBezTo>
                <a:lnTo>
                  <a:pt x="0" y="105569"/>
                </a:lnTo>
                <a:lnTo>
                  <a:pt x="177800" y="105569"/>
                </a:lnTo>
                <a:lnTo>
                  <a:pt x="177800" y="86330"/>
                </a:lnTo>
                <a:cubicBezTo>
                  <a:pt x="177800" y="83969"/>
                  <a:pt x="176272" y="81955"/>
                  <a:pt x="174293" y="80670"/>
                </a:cubicBezTo>
                <a:cubicBezTo>
                  <a:pt x="169709" y="77683"/>
                  <a:pt x="166688" y="72544"/>
                  <a:pt x="166688" y="66675"/>
                </a:cubicBezTo>
                <a:cubicBezTo>
                  <a:pt x="166688" y="60806"/>
                  <a:pt x="169709" y="55667"/>
                  <a:pt x="174293" y="52680"/>
                </a:cubicBezTo>
                <a:cubicBezTo>
                  <a:pt x="176272" y="51395"/>
                  <a:pt x="177800" y="49381"/>
                  <a:pt x="177800" y="47020"/>
                </a:cubicBezTo>
                <a:lnTo>
                  <a:pt x="177800" y="44450"/>
                </a:lnTo>
                <a:cubicBezTo>
                  <a:pt x="177800" y="32192"/>
                  <a:pt x="167833" y="22225"/>
                  <a:pt x="155575" y="22225"/>
                </a:cubicBezTo>
                <a:lnTo>
                  <a:pt x="22225" y="22225"/>
                </a:lnTo>
                <a:close/>
                <a:moveTo>
                  <a:pt x="177800" y="144463"/>
                </a:moveTo>
                <a:lnTo>
                  <a:pt x="177800" y="122238"/>
                </a:lnTo>
                <a:lnTo>
                  <a:pt x="0" y="122238"/>
                </a:lnTo>
                <a:lnTo>
                  <a:pt x="0" y="144463"/>
                </a:lnTo>
                <a:cubicBezTo>
                  <a:pt x="0" y="150609"/>
                  <a:pt x="4966" y="155575"/>
                  <a:pt x="11112" y="155575"/>
                </a:cubicBezTo>
                <a:lnTo>
                  <a:pt x="33337" y="155575"/>
                </a:lnTo>
                <a:lnTo>
                  <a:pt x="33337" y="147241"/>
                </a:lnTo>
                <a:cubicBezTo>
                  <a:pt x="33337" y="142622"/>
                  <a:pt x="37053" y="138906"/>
                  <a:pt x="41672" y="138906"/>
                </a:cubicBezTo>
                <a:cubicBezTo>
                  <a:pt x="46291" y="138906"/>
                  <a:pt x="50006" y="142622"/>
                  <a:pt x="50006" y="147241"/>
                </a:cubicBezTo>
                <a:lnTo>
                  <a:pt x="50006" y="155575"/>
                </a:lnTo>
                <a:lnTo>
                  <a:pt x="80566" y="155575"/>
                </a:lnTo>
                <a:lnTo>
                  <a:pt x="80566" y="147241"/>
                </a:lnTo>
                <a:cubicBezTo>
                  <a:pt x="80566" y="142622"/>
                  <a:pt x="84281" y="138906"/>
                  <a:pt x="88900" y="138906"/>
                </a:cubicBezTo>
                <a:cubicBezTo>
                  <a:pt x="93519" y="138906"/>
                  <a:pt x="97234" y="142622"/>
                  <a:pt x="97234" y="147241"/>
                </a:cubicBezTo>
                <a:lnTo>
                  <a:pt x="97234" y="155575"/>
                </a:lnTo>
                <a:lnTo>
                  <a:pt x="127794" y="155575"/>
                </a:lnTo>
                <a:lnTo>
                  <a:pt x="127794" y="147241"/>
                </a:lnTo>
                <a:cubicBezTo>
                  <a:pt x="127794" y="142622"/>
                  <a:pt x="131509" y="138906"/>
                  <a:pt x="136128" y="138906"/>
                </a:cubicBezTo>
                <a:cubicBezTo>
                  <a:pt x="140747" y="138906"/>
                  <a:pt x="144463" y="142622"/>
                  <a:pt x="144463" y="147241"/>
                </a:cubicBezTo>
                <a:lnTo>
                  <a:pt x="144463" y="155575"/>
                </a:lnTo>
                <a:lnTo>
                  <a:pt x="166688" y="155575"/>
                </a:lnTo>
                <a:cubicBezTo>
                  <a:pt x="172834" y="155575"/>
                  <a:pt x="177800" y="150609"/>
                  <a:pt x="177800" y="144463"/>
                </a:cubicBezTo>
                <a:close/>
                <a:moveTo>
                  <a:pt x="55563" y="55563"/>
                </a:moveTo>
                <a:lnTo>
                  <a:pt x="55563" y="77788"/>
                </a:lnTo>
                <a:cubicBezTo>
                  <a:pt x="55563" y="83934"/>
                  <a:pt x="50597" y="88900"/>
                  <a:pt x="44450" y="88900"/>
                </a:cubicBezTo>
                <a:cubicBezTo>
                  <a:pt x="38303" y="88900"/>
                  <a:pt x="33337" y="83934"/>
                  <a:pt x="33337" y="77788"/>
                </a:cubicBezTo>
                <a:lnTo>
                  <a:pt x="33337" y="55563"/>
                </a:lnTo>
                <a:cubicBezTo>
                  <a:pt x="33337" y="49416"/>
                  <a:pt x="38303" y="44450"/>
                  <a:pt x="44450" y="44450"/>
                </a:cubicBezTo>
                <a:cubicBezTo>
                  <a:pt x="50597" y="44450"/>
                  <a:pt x="55563" y="49416"/>
                  <a:pt x="55563" y="55563"/>
                </a:cubicBezTo>
                <a:close/>
                <a:moveTo>
                  <a:pt x="100013" y="55563"/>
                </a:moveTo>
                <a:lnTo>
                  <a:pt x="100013" y="77788"/>
                </a:lnTo>
                <a:cubicBezTo>
                  <a:pt x="100013" y="83934"/>
                  <a:pt x="95047" y="88900"/>
                  <a:pt x="88900" y="88900"/>
                </a:cubicBezTo>
                <a:cubicBezTo>
                  <a:pt x="82753" y="88900"/>
                  <a:pt x="77788" y="83934"/>
                  <a:pt x="77788" y="77788"/>
                </a:cubicBezTo>
                <a:lnTo>
                  <a:pt x="77788" y="55563"/>
                </a:lnTo>
                <a:cubicBezTo>
                  <a:pt x="77788" y="49416"/>
                  <a:pt x="82753" y="44450"/>
                  <a:pt x="88900" y="44450"/>
                </a:cubicBezTo>
                <a:cubicBezTo>
                  <a:pt x="95047" y="44450"/>
                  <a:pt x="100013" y="49416"/>
                  <a:pt x="100013" y="55563"/>
                </a:cubicBezTo>
                <a:close/>
                <a:moveTo>
                  <a:pt x="144463" y="55563"/>
                </a:moveTo>
                <a:lnTo>
                  <a:pt x="144463" y="77788"/>
                </a:lnTo>
                <a:cubicBezTo>
                  <a:pt x="144463" y="83934"/>
                  <a:pt x="139497" y="88900"/>
                  <a:pt x="133350" y="88900"/>
                </a:cubicBezTo>
                <a:cubicBezTo>
                  <a:pt x="127203" y="88900"/>
                  <a:pt x="122238" y="83934"/>
                  <a:pt x="122238" y="77788"/>
                </a:cubicBezTo>
                <a:lnTo>
                  <a:pt x="122238" y="55563"/>
                </a:lnTo>
                <a:cubicBezTo>
                  <a:pt x="122238" y="49416"/>
                  <a:pt x="127203" y="44450"/>
                  <a:pt x="133350" y="44450"/>
                </a:cubicBezTo>
                <a:cubicBezTo>
                  <a:pt x="139497" y="44450"/>
                  <a:pt x="144463" y="49416"/>
                  <a:pt x="144463" y="55563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7" name="Text 4"/>
          <p:cNvSpPr/>
          <p:nvPr/>
        </p:nvSpPr>
        <p:spPr>
          <a:xfrm>
            <a:off x="781050" y="2921000"/>
            <a:ext cx="3162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Memoria: 10-100× tamaño del modelo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82600" y="33274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0"/>
                </a:moveTo>
                <a:cubicBezTo>
                  <a:pt x="137965" y="0"/>
                  <a:pt x="177800" y="39835"/>
                  <a:pt x="177800" y="88900"/>
                </a:cubicBezTo>
                <a:cubicBezTo>
                  <a:pt x="177800" y="137965"/>
                  <a:pt x="137965" y="177800"/>
                  <a:pt x="88900" y="177800"/>
                </a:cubicBezTo>
                <a:cubicBezTo>
                  <a:pt x="39835" y="177800"/>
                  <a:pt x="0" y="137965"/>
                  <a:pt x="0" y="88900"/>
                </a:cubicBezTo>
                <a:cubicBezTo>
                  <a:pt x="0" y="39835"/>
                  <a:pt x="39835" y="0"/>
                  <a:pt x="88900" y="0"/>
                </a:cubicBezTo>
                <a:close/>
                <a:moveTo>
                  <a:pt x="80566" y="41672"/>
                </a:moveTo>
                <a:lnTo>
                  <a:pt x="80566" y="88900"/>
                </a:lnTo>
                <a:cubicBezTo>
                  <a:pt x="80566" y="91678"/>
                  <a:pt x="81955" y="94283"/>
                  <a:pt x="84281" y="95845"/>
                </a:cubicBezTo>
                <a:lnTo>
                  <a:pt x="117619" y="118070"/>
                </a:lnTo>
                <a:cubicBezTo>
                  <a:pt x="121439" y="120640"/>
                  <a:pt x="126613" y="119598"/>
                  <a:pt x="129183" y="115744"/>
                </a:cubicBezTo>
                <a:cubicBezTo>
                  <a:pt x="131753" y="111889"/>
                  <a:pt x="130711" y="106749"/>
                  <a:pt x="126856" y="104180"/>
                </a:cubicBezTo>
                <a:lnTo>
                  <a:pt x="97234" y="84455"/>
                </a:lnTo>
                <a:lnTo>
                  <a:pt x="97234" y="41672"/>
                </a:lnTo>
                <a:cubicBezTo>
                  <a:pt x="97234" y="37053"/>
                  <a:pt x="93519" y="33337"/>
                  <a:pt x="88900" y="33337"/>
                </a:cubicBezTo>
                <a:cubicBezTo>
                  <a:pt x="84281" y="33337"/>
                  <a:pt x="80566" y="37053"/>
                  <a:pt x="80566" y="41672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9" name="Text 6"/>
          <p:cNvSpPr/>
          <p:nvPr/>
        </p:nvSpPr>
        <p:spPr>
          <a:xfrm>
            <a:off x="781050" y="3276600"/>
            <a:ext cx="2540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Tiempo: Semanas de cómputo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93713" y="36830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17654" y="-3438"/>
                </a:moveTo>
                <a:cubicBezTo>
                  <a:pt x="121786" y="-451"/>
                  <a:pt x="123314" y="4966"/>
                  <a:pt x="121439" y="9689"/>
                </a:cubicBezTo>
                <a:lnTo>
                  <a:pt x="94213" y="77788"/>
                </a:lnTo>
                <a:lnTo>
                  <a:pt x="144463" y="77788"/>
                </a:lnTo>
                <a:cubicBezTo>
                  <a:pt x="149151" y="77788"/>
                  <a:pt x="153318" y="80705"/>
                  <a:pt x="154915" y="85115"/>
                </a:cubicBezTo>
                <a:cubicBezTo>
                  <a:pt x="156513" y="89525"/>
                  <a:pt x="155158" y="94456"/>
                  <a:pt x="151581" y="97443"/>
                </a:cubicBezTo>
                <a:lnTo>
                  <a:pt x="51569" y="180786"/>
                </a:lnTo>
                <a:cubicBezTo>
                  <a:pt x="47645" y="184051"/>
                  <a:pt x="42054" y="184224"/>
                  <a:pt x="37921" y="181238"/>
                </a:cubicBezTo>
                <a:cubicBezTo>
                  <a:pt x="33789" y="178251"/>
                  <a:pt x="32261" y="172834"/>
                  <a:pt x="34136" y="168111"/>
                </a:cubicBezTo>
                <a:lnTo>
                  <a:pt x="61362" y="100013"/>
                </a:lnTo>
                <a:lnTo>
                  <a:pt x="11112" y="100013"/>
                </a:lnTo>
                <a:cubicBezTo>
                  <a:pt x="6424" y="100013"/>
                  <a:pt x="2257" y="97095"/>
                  <a:pt x="660" y="92685"/>
                </a:cubicBezTo>
                <a:cubicBezTo>
                  <a:pt x="-938" y="88275"/>
                  <a:pt x="417" y="83344"/>
                  <a:pt x="3994" y="80357"/>
                </a:cubicBezTo>
                <a:lnTo>
                  <a:pt x="104006" y="-2986"/>
                </a:lnTo>
                <a:cubicBezTo>
                  <a:pt x="107930" y="-6251"/>
                  <a:pt x="113521" y="-6424"/>
                  <a:pt x="117654" y="-3438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11" name="Text 8"/>
          <p:cNvSpPr/>
          <p:nvPr/>
        </p:nvSpPr>
        <p:spPr>
          <a:xfrm>
            <a:off x="781050" y="3632200"/>
            <a:ext cx="2019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Energía: kW, factura alta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493713" y="40386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22225" y="11112"/>
                </a:moveTo>
                <a:cubicBezTo>
                  <a:pt x="9967" y="11112"/>
                  <a:pt x="0" y="21079"/>
                  <a:pt x="0" y="33337"/>
                </a:cubicBezTo>
                <a:lnTo>
                  <a:pt x="0" y="55563"/>
                </a:lnTo>
                <a:cubicBezTo>
                  <a:pt x="0" y="67821"/>
                  <a:pt x="9967" y="77788"/>
                  <a:pt x="22225" y="77788"/>
                </a:cubicBezTo>
                <a:lnTo>
                  <a:pt x="133350" y="77788"/>
                </a:lnTo>
                <a:cubicBezTo>
                  <a:pt x="145608" y="77788"/>
                  <a:pt x="155575" y="67821"/>
                  <a:pt x="155575" y="55563"/>
                </a:cubicBezTo>
                <a:lnTo>
                  <a:pt x="155575" y="33337"/>
                </a:lnTo>
                <a:cubicBezTo>
                  <a:pt x="155575" y="21079"/>
                  <a:pt x="145608" y="11112"/>
                  <a:pt x="133350" y="11112"/>
                </a:cubicBezTo>
                <a:lnTo>
                  <a:pt x="22225" y="11112"/>
                </a:lnTo>
                <a:close/>
                <a:moveTo>
                  <a:pt x="97234" y="36116"/>
                </a:moveTo>
                <a:cubicBezTo>
                  <a:pt x="101834" y="36116"/>
                  <a:pt x="105569" y="39850"/>
                  <a:pt x="105569" y="44450"/>
                </a:cubicBezTo>
                <a:cubicBezTo>
                  <a:pt x="105569" y="49050"/>
                  <a:pt x="101834" y="52784"/>
                  <a:pt x="97234" y="52784"/>
                </a:cubicBezTo>
                <a:cubicBezTo>
                  <a:pt x="92635" y="52784"/>
                  <a:pt x="88900" y="49050"/>
                  <a:pt x="88900" y="44450"/>
                </a:cubicBezTo>
                <a:cubicBezTo>
                  <a:pt x="88900" y="39850"/>
                  <a:pt x="92635" y="36116"/>
                  <a:pt x="97234" y="36116"/>
                </a:cubicBezTo>
                <a:close/>
                <a:moveTo>
                  <a:pt x="116681" y="44450"/>
                </a:moveTo>
                <a:cubicBezTo>
                  <a:pt x="116681" y="39850"/>
                  <a:pt x="120416" y="36116"/>
                  <a:pt x="125016" y="36116"/>
                </a:cubicBezTo>
                <a:cubicBezTo>
                  <a:pt x="129615" y="36116"/>
                  <a:pt x="133350" y="39850"/>
                  <a:pt x="133350" y="44450"/>
                </a:cubicBezTo>
                <a:cubicBezTo>
                  <a:pt x="133350" y="49050"/>
                  <a:pt x="129615" y="52784"/>
                  <a:pt x="125016" y="52784"/>
                </a:cubicBezTo>
                <a:cubicBezTo>
                  <a:pt x="120416" y="52784"/>
                  <a:pt x="116681" y="49050"/>
                  <a:pt x="116681" y="44450"/>
                </a:cubicBezTo>
                <a:close/>
                <a:moveTo>
                  <a:pt x="22225" y="100013"/>
                </a:moveTo>
                <a:cubicBezTo>
                  <a:pt x="9967" y="100013"/>
                  <a:pt x="0" y="109979"/>
                  <a:pt x="0" y="122238"/>
                </a:cubicBezTo>
                <a:lnTo>
                  <a:pt x="0" y="144463"/>
                </a:lnTo>
                <a:cubicBezTo>
                  <a:pt x="0" y="156721"/>
                  <a:pt x="9967" y="166688"/>
                  <a:pt x="22225" y="166688"/>
                </a:cubicBezTo>
                <a:lnTo>
                  <a:pt x="133350" y="166688"/>
                </a:lnTo>
                <a:cubicBezTo>
                  <a:pt x="145608" y="166688"/>
                  <a:pt x="155575" y="156721"/>
                  <a:pt x="155575" y="144463"/>
                </a:cubicBezTo>
                <a:lnTo>
                  <a:pt x="155575" y="122238"/>
                </a:lnTo>
                <a:cubicBezTo>
                  <a:pt x="155575" y="109979"/>
                  <a:pt x="145608" y="100013"/>
                  <a:pt x="133350" y="100013"/>
                </a:cubicBezTo>
                <a:lnTo>
                  <a:pt x="22225" y="100013"/>
                </a:lnTo>
                <a:close/>
                <a:moveTo>
                  <a:pt x="97234" y="125016"/>
                </a:moveTo>
                <a:cubicBezTo>
                  <a:pt x="101834" y="125016"/>
                  <a:pt x="105569" y="128750"/>
                  <a:pt x="105569" y="133350"/>
                </a:cubicBezTo>
                <a:cubicBezTo>
                  <a:pt x="105569" y="137950"/>
                  <a:pt x="101834" y="141684"/>
                  <a:pt x="97234" y="141684"/>
                </a:cubicBezTo>
                <a:cubicBezTo>
                  <a:pt x="92635" y="141684"/>
                  <a:pt x="88900" y="137950"/>
                  <a:pt x="88900" y="133350"/>
                </a:cubicBezTo>
                <a:cubicBezTo>
                  <a:pt x="88900" y="128750"/>
                  <a:pt x="92635" y="125016"/>
                  <a:pt x="97234" y="125016"/>
                </a:cubicBezTo>
                <a:close/>
                <a:moveTo>
                  <a:pt x="116681" y="133350"/>
                </a:moveTo>
                <a:cubicBezTo>
                  <a:pt x="116681" y="128750"/>
                  <a:pt x="120416" y="125016"/>
                  <a:pt x="125016" y="125016"/>
                </a:cubicBezTo>
                <a:cubicBezTo>
                  <a:pt x="129615" y="125016"/>
                  <a:pt x="133350" y="128750"/>
                  <a:pt x="133350" y="133350"/>
                </a:cubicBezTo>
                <a:cubicBezTo>
                  <a:pt x="133350" y="137950"/>
                  <a:pt x="129615" y="141684"/>
                  <a:pt x="125016" y="141684"/>
                </a:cubicBezTo>
                <a:cubicBezTo>
                  <a:pt x="120416" y="141684"/>
                  <a:pt x="116681" y="137950"/>
                  <a:pt x="116681" y="133350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13" name="Text 10"/>
          <p:cNvSpPr/>
          <p:nvPr/>
        </p:nvSpPr>
        <p:spPr>
          <a:xfrm>
            <a:off x="781050" y="3987800"/>
            <a:ext cx="356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Cluster: Nodos idénticos, sincrónicos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248400" y="2209800"/>
            <a:ext cx="5689600" cy="2235200"/>
          </a:xfrm>
          <a:custGeom>
            <a:avLst/>
            <a:gdLst/>
            <a:ahLst/>
            <a:cxnLst/>
            <a:rect l="l" t="t" r="r" b="b"/>
            <a:pathLst>
              <a:path w="5689600" h="2235200">
                <a:moveTo>
                  <a:pt x="101590" y="0"/>
                </a:moveTo>
                <a:lnTo>
                  <a:pt x="5588010" y="0"/>
                </a:lnTo>
                <a:cubicBezTo>
                  <a:pt x="5644117" y="0"/>
                  <a:pt x="5689600" y="45483"/>
                  <a:pt x="5689600" y="101590"/>
                </a:cubicBezTo>
                <a:lnTo>
                  <a:pt x="5689600" y="2133610"/>
                </a:lnTo>
                <a:cubicBezTo>
                  <a:pt x="5689600" y="2189717"/>
                  <a:pt x="5644117" y="2235200"/>
                  <a:pt x="5588010" y="2235200"/>
                </a:cubicBezTo>
                <a:lnTo>
                  <a:pt x="101590" y="2235200"/>
                </a:lnTo>
                <a:cubicBezTo>
                  <a:pt x="45483" y="2235200"/>
                  <a:pt x="0" y="2189717"/>
                  <a:pt x="0" y="21336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7097E5">
              <a:alpha val="10196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451600" y="2413000"/>
            <a:ext cx="5791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Inferencia (exo)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477000" y="29718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22225" y="22225"/>
                </a:moveTo>
                <a:cubicBezTo>
                  <a:pt x="9967" y="22225"/>
                  <a:pt x="0" y="32192"/>
                  <a:pt x="0" y="44450"/>
                </a:cubicBezTo>
                <a:lnTo>
                  <a:pt x="0" y="47020"/>
                </a:lnTo>
                <a:cubicBezTo>
                  <a:pt x="0" y="49381"/>
                  <a:pt x="1528" y="51395"/>
                  <a:pt x="3507" y="52680"/>
                </a:cubicBezTo>
                <a:cubicBezTo>
                  <a:pt x="8091" y="55667"/>
                  <a:pt x="11112" y="60806"/>
                  <a:pt x="11112" y="66675"/>
                </a:cubicBezTo>
                <a:cubicBezTo>
                  <a:pt x="11112" y="72544"/>
                  <a:pt x="8091" y="77683"/>
                  <a:pt x="3507" y="80670"/>
                </a:cubicBezTo>
                <a:cubicBezTo>
                  <a:pt x="1528" y="81955"/>
                  <a:pt x="0" y="83969"/>
                  <a:pt x="0" y="86330"/>
                </a:cubicBezTo>
                <a:lnTo>
                  <a:pt x="0" y="105569"/>
                </a:lnTo>
                <a:lnTo>
                  <a:pt x="177800" y="105569"/>
                </a:lnTo>
                <a:lnTo>
                  <a:pt x="177800" y="86330"/>
                </a:lnTo>
                <a:cubicBezTo>
                  <a:pt x="177800" y="83969"/>
                  <a:pt x="176272" y="81955"/>
                  <a:pt x="174293" y="80670"/>
                </a:cubicBezTo>
                <a:cubicBezTo>
                  <a:pt x="169709" y="77683"/>
                  <a:pt x="166688" y="72544"/>
                  <a:pt x="166688" y="66675"/>
                </a:cubicBezTo>
                <a:cubicBezTo>
                  <a:pt x="166688" y="60806"/>
                  <a:pt x="169709" y="55667"/>
                  <a:pt x="174293" y="52680"/>
                </a:cubicBezTo>
                <a:cubicBezTo>
                  <a:pt x="176272" y="51395"/>
                  <a:pt x="177800" y="49381"/>
                  <a:pt x="177800" y="47020"/>
                </a:cubicBezTo>
                <a:lnTo>
                  <a:pt x="177800" y="44450"/>
                </a:lnTo>
                <a:cubicBezTo>
                  <a:pt x="177800" y="32192"/>
                  <a:pt x="167833" y="22225"/>
                  <a:pt x="155575" y="22225"/>
                </a:cubicBezTo>
                <a:lnTo>
                  <a:pt x="22225" y="22225"/>
                </a:lnTo>
                <a:close/>
                <a:moveTo>
                  <a:pt x="177800" y="144463"/>
                </a:moveTo>
                <a:lnTo>
                  <a:pt x="177800" y="122238"/>
                </a:lnTo>
                <a:lnTo>
                  <a:pt x="0" y="122238"/>
                </a:lnTo>
                <a:lnTo>
                  <a:pt x="0" y="144463"/>
                </a:lnTo>
                <a:cubicBezTo>
                  <a:pt x="0" y="150609"/>
                  <a:pt x="4966" y="155575"/>
                  <a:pt x="11112" y="155575"/>
                </a:cubicBezTo>
                <a:lnTo>
                  <a:pt x="33337" y="155575"/>
                </a:lnTo>
                <a:lnTo>
                  <a:pt x="33337" y="147241"/>
                </a:lnTo>
                <a:cubicBezTo>
                  <a:pt x="33337" y="142622"/>
                  <a:pt x="37053" y="138906"/>
                  <a:pt x="41672" y="138906"/>
                </a:cubicBezTo>
                <a:cubicBezTo>
                  <a:pt x="46291" y="138906"/>
                  <a:pt x="50006" y="142622"/>
                  <a:pt x="50006" y="147241"/>
                </a:cubicBezTo>
                <a:lnTo>
                  <a:pt x="50006" y="155575"/>
                </a:lnTo>
                <a:lnTo>
                  <a:pt x="80566" y="155575"/>
                </a:lnTo>
                <a:lnTo>
                  <a:pt x="80566" y="147241"/>
                </a:lnTo>
                <a:cubicBezTo>
                  <a:pt x="80566" y="142622"/>
                  <a:pt x="84281" y="138906"/>
                  <a:pt x="88900" y="138906"/>
                </a:cubicBezTo>
                <a:cubicBezTo>
                  <a:pt x="93519" y="138906"/>
                  <a:pt x="97234" y="142622"/>
                  <a:pt x="97234" y="147241"/>
                </a:cubicBezTo>
                <a:lnTo>
                  <a:pt x="97234" y="155575"/>
                </a:lnTo>
                <a:lnTo>
                  <a:pt x="127794" y="155575"/>
                </a:lnTo>
                <a:lnTo>
                  <a:pt x="127794" y="147241"/>
                </a:lnTo>
                <a:cubicBezTo>
                  <a:pt x="127794" y="142622"/>
                  <a:pt x="131509" y="138906"/>
                  <a:pt x="136128" y="138906"/>
                </a:cubicBezTo>
                <a:cubicBezTo>
                  <a:pt x="140747" y="138906"/>
                  <a:pt x="144463" y="142622"/>
                  <a:pt x="144463" y="147241"/>
                </a:cubicBezTo>
                <a:lnTo>
                  <a:pt x="144463" y="155575"/>
                </a:lnTo>
                <a:lnTo>
                  <a:pt x="166688" y="155575"/>
                </a:lnTo>
                <a:cubicBezTo>
                  <a:pt x="172834" y="155575"/>
                  <a:pt x="177800" y="150609"/>
                  <a:pt x="177800" y="144463"/>
                </a:cubicBezTo>
                <a:close/>
                <a:moveTo>
                  <a:pt x="55563" y="55563"/>
                </a:moveTo>
                <a:lnTo>
                  <a:pt x="55563" y="77788"/>
                </a:lnTo>
                <a:cubicBezTo>
                  <a:pt x="55563" y="83934"/>
                  <a:pt x="50597" y="88900"/>
                  <a:pt x="44450" y="88900"/>
                </a:cubicBezTo>
                <a:cubicBezTo>
                  <a:pt x="38303" y="88900"/>
                  <a:pt x="33337" y="83934"/>
                  <a:pt x="33337" y="77788"/>
                </a:cubicBezTo>
                <a:lnTo>
                  <a:pt x="33337" y="55563"/>
                </a:lnTo>
                <a:cubicBezTo>
                  <a:pt x="33337" y="49416"/>
                  <a:pt x="38303" y="44450"/>
                  <a:pt x="44450" y="44450"/>
                </a:cubicBezTo>
                <a:cubicBezTo>
                  <a:pt x="50597" y="44450"/>
                  <a:pt x="55563" y="49416"/>
                  <a:pt x="55563" y="55563"/>
                </a:cubicBezTo>
                <a:close/>
                <a:moveTo>
                  <a:pt x="100013" y="55563"/>
                </a:moveTo>
                <a:lnTo>
                  <a:pt x="100013" y="77788"/>
                </a:lnTo>
                <a:cubicBezTo>
                  <a:pt x="100013" y="83934"/>
                  <a:pt x="95047" y="88900"/>
                  <a:pt x="88900" y="88900"/>
                </a:cubicBezTo>
                <a:cubicBezTo>
                  <a:pt x="82753" y="88900"/>
                  <a:pt x="77788" y="83934"/>
                  <a:pt x="77788" y="77788"/>
                </a:cubicBezTo>
                <a:lnTo>
                  <a:pt x="77788" y="55563"/>
                </a:lnTo>
                <a:cubicBezTo>
                  <a:pt x="77788" y="49416"/>
                  <a:pt x="82753" y="44450"/>
                  <a:pt x="88900" y="44450"/>
                </a:cubicBezTo>
                <a:cubicBezTo>
                  <a:pt x="95047" y="44450"/>
                  <a:pt x="100013" y="49416"/>
                  <a:pt x="100013" y="55563"/>
                </a:cubicBezTo>
                <a:close/>
                <a:moveTo>
                  <a:pt x="144463" y="55563"/>
                </a:moveTo>
                <a:lnTo>
                  <a:pt x="144463" y="77788"/>
                </a:lnTo>
                <a:cubicBezTo>
                  <a:pt x="144463" y="83934"/>
                  <a:pt x="139497" y="88900"/>
                  <a:pt x="133350" y="88900"/>
                </a:cubicBezTo>
                <a:cubicBezTo>
                  <a:pt x="127203" y="88900"/>
                  <a:pt x="122238" y="83934"/>
                  <a:pt x="122238" y="77788"/>
                </a:cubicBezTo>
                <a:lnTo>
                  <a:pt x="122238" y="55563"/>
                </a:lnTo>
                <a:cubicBezTo>
                  <a:pt x="122238" y="49416"/>
                  <a:pt x="127203" y="44450"/>
                  <a:pt x="133350" y="44450"/>
                </a:cubicBezTo>
                <a:cubicBezTo>
                  <a:pt x="139497" y="44450"/>
                  <a:pt x="144463" y="49416"/>
                  <a:pt x="144463" y="55563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7" name="Text 14"/>
          <p:cNvSpPr/>
          <p:nvPr/>
        </p:nvSpPr>
        <p:spPr>
          <a:xfrm>
            <a:off x="6775450" y="2921000"/>
            <a:ext cx="2832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Memoria: 1-2× tamaño del modelo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6477000" y="33274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0"/>
                </a:moveTo>
                <a:cubicBezTo>
                  <a:pt x="137965" y="0"/>
                  <a:pt x="177800" y="39835"/>
                  <a:pt x="177800" y="88900"/>
                </a:cubicBezTo>
                <a:cubicBezTo>
                  <a:pt x="177800" y="137965"/>
                  <a:pt x="137965" y="177800"/>
                  <a:pt x="88900" y="177800"/>
                </a:cubicBezTo>
                <a:cubicBezTo>
                  <a:pt x="39835" y="177800"/>
                  <a:pt x="0" y="137965"/>
                  <a:pt x="0" y="88900"/>
                </a:cubicBezTo>
                <a:cubicBezTo>
                  <a:pt x="0" y="39835"/>
                  <a:pt x="39835" y="0"/>
                  <a:pt x="88900" y="0"/>
                </a:cubicBezTo>
                <a:close/>
                <a:moveTo>
                  <a:pt x="80566" y="41672"/>
                </a:moveTo>
                <a:lnTo>
                  <a:pt x="80566" y="88900"/>
                </a:lnTo>
                <a:cubicBezTo>
                  <a:pt x="80566" y="91678"/>
                  <a:pt x="81955" y="94283"/>
                  <a:pt x="84281" y="95845"/>
                </a:cubicBezTo>
                <a:lnTo>
                  <a:pt x="117619" y="118070"/>
                </a:lnTo>
                <a:cubicBezTo>
                  <a:pt x="121439" y="120640"/>
                  <a:pt x="126613" y="119598"/>
                  <a:pt x="129183" y="115744"/>
                </a:cubicBezTo>
                <a:cubicBezTo>
                  <a:pt x="131753" y="111889"/>
                  <a:pt x="130711" y="106749"/>
                  <a:pt x="126856" y="104180"/>
                </a:cubicBezTo>
                <a:lnTo>
                  <a:pt x="97234" y="84455"/>
                </a:lnTo>
                <a:lnTo>
                  <a:pt x="97234" y="41672"/>
                </a:lnTo>
                <a:cubicBezTo>
                  <a:pt x="97234" y="37053"/>
                  <a:pt x="93519" y="33337"/>
                  <a:pt x="88900" y="33337"/>
                </a:cubicBezTo>
                <a:cubicBezTo>
                  <a:pt x="84281" y="33337"/>
                  <a:pt x="80566" y="37053"/>
                  <a:pt x="80566" y="41672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9" name="Text 16"/>
          <p:cNvSpPr/>
          <p:nvPr/>
        </p:nvSpPr>
        <p:spPr>
          <a:xfrm>
            <a:off x="6775450" y="3276600"/>
            <a:ext cx="2806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Tiempo: Segundos de generación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488113" y="36830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17654" y="-3438"/>
                </a:moveTo>
                <a:cubicBezTo>
                  <a:pt x="121786" y="-451"/>
                  <a:pt x="123314" y="4966"/>
                  <a:pt x="121439" y="9689"/>
                </a:cubicBezTo>
                <a:lnTo>
                  <a:pt x="94213" y="77788"/>
                </a:lnTo>
                <a:lnTo>
                  <a:pt x="144463" y="77788"/>
                </a:lnTo>
                <a:cubicBezTo>
                  <a:pt x="149151" y="77788"/>
                  <a:pt x="153318" y="80705"/>
                  <a:pt x="154915" y="85115"/>
                </a:cubicBezTo>
                <a:cubicBezTo>
                  <a:pt x="156513" y="89525"/>
                  <a:pt x="155158" y="94456"/>
                  <a:pt x="151581" y="97443"/>
                </a:cubicBezTo>
                <a:lnTo>
                  <a:pt x="51569" y="180786"/>
                </a:lnTo>
                <a:cubicBezTo>
                  <a:pt x="47645" y="184051"/>
                  <a:pt x="42054" y="184224"/>
                  <a:pt x="37921" y="181238"/>
                </a:cubicBezTo>
                <a:cubicBezTo>
                  <a:pt x="33789" y="178251"/>
                  <a:pt x="32261" y="172834"/>
                  <a:pt x="34136" y="168111"/>
                </a:cubicBezTo>
                <a:lnTo>
                  <a:pt x="61362" y="100013"/>
                </a:lnTo>
                <a:lnTo>
                  <a:pt x="11112" y="100013"/>
                </a:lnTo>
                <a:cubicBezTo>
                  <a:pt x="6424" y="100013"/>
                  <a:pt x="2257" y="97095"/>
                  <a:pt x="660" y="92685"/>
                </a:cubicBezTo>
                <a:cubicBezTo>
                  <a:pt x="-938" y="88275"/>
                  <a:pt x="417" y="83344"/>
                  <a:pt x="3994" y="80357"/>
                </a:cubicBezTo>
                <a:lnTo>
                  <a:pt x="104006" y="-2986"/>
                </a:lnTo>
                <a:cubicBezTo>
                  <a:pt x="107930" y="-6251"/>
                  <a:pt x="113521" y="-6424"/>
                  <a:pt x="117654" y="-3438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21" name="Text 18"/>
          <p:cNvSpPr/>
          <p:nvPr/>
        </p:nvSpPr>
        <p:spPr>
          <a:xfrm>
            <a:off x="6775450" y="3632200"/>
            <a:ext cx="2387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Energía: W, batería de laptop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6465888" y="4038600"/>
            <a:ext cx="200025" cy="177800"/>
          </a:xfrm>
          <a:custGeom>
            <a:avLst/>
            <a:gdLst/>
            <a:ahLst/>
            <a:cxnLst/>
            <a:rect l="l" t="t" r="r" b="b"/>
            <a:pathLst>
              <a:path w="200025" h="177800">
                <a:moveTo>
                  <a:pt x="86122" y="30559"/>
                </a:moveTo>
                <a:lnTo>
                  <a:pt x="113903" y="30559"/>
                </a:lnTo>
                <a:lnTo>
                  <a:pt x="113903" y="47228"/>
                </a:lnTo>
                <a:lnTo>
                  <a:pt x="86122" y="47228"/>
                </a:lnTo>
                <a:lnTo>
                  <a:pt x="86122" y="30559"/>
                </a:lnTo>
                <a:close/>
                <a:moveTo>
                  <a:pt x="83344" y="11112"/>
                </a:moveTo>
                <a:cubicBezTo>
                  <a:pt x="74141" y="11112"/>
                  <a:pt x="66675" y="18579"/>
                  <a:pt x="66675" y="27781"/>
                </a:cubicBezTo>
                <a:lnTo>
                  <a:pt x="66675" y="50006"/>
                </a:lnTo>
                <a:cubicBezTo>
                  <a:pt x="66675" y="59209"/>
                  <a:pt x="74141" y="66675"/>
                  <a:pt x="83344" y="66675"/>
                </a:cubicBezTo>
                <a:lnTo>
                  <a:pt x="88900" y="66675"/>
                </a:lnTo>
                <a:lnTo>
                  <a:pt x="88900" y="77788"/>
                </a:lnTo>
                <a:lnTo>
                  <a:pt x="11112" y="77788"/>
                </a:lnTo>
                <a:cubicBezTo>
                  <a:pt x="4966" y="77788"/>
                  <a:pt x="0" y="82753"/>
                  <a:pt x="0" y="88900"/>
                </a:cubicBezTo>
                <a:cubicBezTo>
                  <a:pt x="0" y="95047"/>
                  <a:pt x="4966" y="100013"/>
                  <a:pt x="11112" y="100013"/>
                </a:cubicBezTo>
                <a:lnTo>
                  <a:pt x="44450" y="100013"/>
                </a:lnTo>
                <a:lnTo>
                  <a:pt x="44450" y="111125"/>
                </a:lnTo>
                <a:lnTo>
                  <a:pt x="38894" y="111125"/>
                </a:lnTo>
                <a:cubicBezTo>
                  <a:pt x="29691" y="111125"/>
                  <a:pt x="22225" y="118591"/>
                  <a:pt x="22225" y="127794"/>
                </a:cubicBezTo>
                <a:lnTo>
                  <a:pt x="22225" y="150019"/>
                </a:lnTo>
                <a:cubicBezTo>
                  <a:pt x="22225" y="159221"/>
                  <a:pt x="29691" y="166688"/>
                  <a:pt x="38894" y="166688"/>
                </a:cubicBezTo>
                <a:lnTo>
                  <a:pt x="72231" y="166688"/>
                </a:lnTo>
                <a:cubicBezTo>
                  <a:pt x="81434" y="166688"/>
                  <a:pt x="88900" y="159221"/>
                  <a:pt x="88900" y="150019"/>
                </a:cubicBezTo>
                <a:lnTo>
                  <a:pt x="88900" y="127794"/>
                </a:lnTo>
                <a:cubicBezTo>
                  <a:pt x="88900" y="118591"/>
                  <a:pt x="81434" y="111125"/>
                  <a:pt x="72231" y="111125"/>
                </a:cubicBezTo>
                <a:lnTo>
                  <a:pt x="66675" y="111125"/>
                </a:lnTo>
                <a:lnTo>
                  <a:pt x="66675" y="100013"/>
                </a:lnTo>
                <a:lnTo>
                  <a:pt x="133350" y="100013"/>
                </a:lnTo>
                <a:lnTo>
                  <a:pt x="133350" y="111125"/>
                </a:lnTo>
                <a:lnTo>
                  <a:pt x="127794" y="111125"/>
                </a:lnTo>
                <a:cubicBezTo>
                  <a:pt x="118591" y="111125"/>
                  <a:pt x="111125" y="118591"/>
                  <a:pt x="111125" y="127794"/>
                </a:cubicBezTo>
                <a:lnTo>
                  <a:pt x="111125" y="150019"/>
                </a:lnTo>
                <a:cubicBezTo>
                  <a:pt x="111125" y="159221"/>
                  <a:pt x="118591" y="166688"/>
                  <a:pt x="127794" y="166688"/>
                </a:cubicBezTo>
                <a:lnTo>
                  <a:pt x="161131" y="166688"/>
                </a:lnTo>
                <a:cubicBezTo>
                  <a:pt x="170334" y="166688"/>
                  <a:pt x="177800" y="159221"/>
                  <a:pt x="177800" y="150019"/>
                </a:cubicBezTo>
                <a:lnTo>
                  <a:pt x="177800" y="127794"/>
                </a:lnTo>
                <a:cubicBezTo>
                  <a:pt x="177800" y="118591"/>
                  <a:pt x="170334" y="111125"/>
                  <a:pt x="161131" y="111125"/>
                </a:cubicBezTo>
                <a:lnTo>
                  <a:pt x="155575" y="111125"/>
                </a:lnTo>
                <a:lnTo>
                  <a:pt x="155575" y="100013"/>
                </a:lnTo>
                <a:lnTo>
                  <a:pt x="188913" y="100013"/>
                </a:lnTo>
                <a:cubicBezTo>
                  <a:pt x="195059" y="100013"/>
                  <a:pt x="200025" y="95047"/>
                  <a:pt x="200025" y="88900"/>
                </a:cubicBezTo>
                <a:cubicBezTo>
                  <a:pt x="200025" y="82753"/>
                  <a:pt x="195059" y="77788"/>
                  <a:pt x="188913" y="77788"/>
                </a:cubicBezTo>
                <a:lnTo>
                  <a:pt x="111125" y="77788"/>
                </a:lnTo>
                <a:lnTo>
                  <a:pt x="111125" y="66675"/>
                </a:lnTo>
                <a:lnTo>
                  <a:pt x="116681" y="66675"/>
                </a:lnTo>
                <a:cubicBezTo>
                  <a:pt x="125884" y="66675"/>
                  <a:pt x="133350" y="59209"/>
                  <a:pt x="133350" y="50006"/>
                </a:cubicBezTo>
                <a:lnTo>
                  <a:pt x="133350" y="27781"/>
                </a:lnTo>
                <a:cubicBezTo>
                  <a:pt x="133350" y="18579"/>
                  <a:pt x="125884" y="11112"/>
                  <a:pt x="116681" y="11112"/>
                </a:cubicBezTo>
                <a:lnTo>
                  <a:pt x="83344" y="11112"/>
                </a:lnTo>
                <a:close/>
                <a:moveTo>
                  <a:pt x="155575" y="130572"/>
                </a:moveTo>
                <a:lnTo>
                  <a:pt x="158353" y="130572"/>
                </a:lnTo>
                <a:lnTo>
                  <a:pt x="158353" y="147241"/>
                </a:lnTo>
                <a:lnTo>
                  <a:pt x="130572" y="147241"/>
                </a:lnTo>
                <a:lnTo>
                  <a:pt x="130572" y="130572"/>
                </a:lnTo>
                <a:lnTo>
                  <a:pt x="155575" y="130572"/>
                </a:lnTo>
                <a:close/>
                <a:moveTo>
                  <a:pt x="66675" y="130572"/>
                </a:moveTo>
                <a:lnTo>
                  <a:pt x="69453" y="130572"/>
                </a:lnTo>
                <a:lnTo>
                  <a:pt x="69453" y="147241"/>
                </a:lnTo>
                <a:lnTo>
                  <a:pt x="41672" y="147241"/>
                </a:lnTo>
                <a:lnTo>
                  <a:pt x="41672" y="130572"/>
                </a:lnTo>
                <a:lnTo>
                  <a:pt x="66675" y="130572"/>
                </a:ln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23" name="Text 20"/>
          <p:cNvSpPr/>
          <p:nvPr/>
        </p:nvSpPr>
        <p:spPr>
          <a:xfrm>
            <a:off x="6775450" y="3987800"/>
            <a:ext cx="3810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Cluster: Cualquier dispositivo, asíncrono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254000" y="4749800"/>
            <a:ext cx="11684000" cy="660400"/>
          </a:xfrm>
          <a:custGeom>
            <a:avLst/>
            <a:gdLst/>
            <a:ahLst/>
            <a:cxnLst/>
            <a:rect l="l" t="t" r="r" b="b"/>
            <a:pathLst>
              <a:path w="11684000" h="660400">
                <a:moveTo>
                  <a:pt x="101603" y="0"/>
                </a:moveTo>
                <a:lnTo>
                  <a:pt x="11582397" y="0"/>
                </a:lnTo>
                <a:cubicBezTo>
                  <a:pt x="11638511" y="0"/>
                  <a:pt x="11684000" y="45489"/>
                  <a:pt x="11684000" y="101603"/>
                </a:cubicBezTo>
                <a:lnTo>
                  <a:pt x="11684000" y="558797"/>
                </a:lnTo>
                <a:cubicBezTo>
                  <a:pt x="11684000" y="614911"/>
                  <a:pt x="11638511" y="660400"/>
                  <a:pt x="11582397" y="660400"/>
                </a:cubicBezTo>
                <a:lnTo>
                  <a:pt x="101603" y="660400"/>
                </a:lnTo>
                <a:cubicBezTo>
                  <a:pt x="45527" y="660400"/>
                  <a:pt x="0" y="614873"/>
                  <a:pt x="0" y="5587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8FA7D0">
              <a:alpha val="20000"/>
            </a:srgbClr>
          </a:solidFill>
          <a:ln/>
        </p:spPr>
      </p:sp>
      <p:sp>
        <p:nvSpPr>
          <p:cNvPr id="25" name="Text 22"/>
          <p:cNvSpPr/>
          <p:nvPr/>
        </p:nvSpPr>
        <p:spPr>
          <a:xfrm>
            <a:off x="406400" y="4902200"/>
            <a:ext cx="11379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Por eso </a:t>
            </a:r>
            <a:r>
              <a:rPr lang="en-US" sz="1800" dirty="0">
                <a:solidFill>
                  <a:srgbClr val="FFFFFF"/>
                </a:solidFill>
                <a:highlight>
                  <a:srgbClr val="7097E5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exo </a:t>
            </a:r>
            <a:r>
              <a:rPr lang="en-US" sz="18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cabe en tu laptop: solo infiere, no entrena.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71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02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¿Qué es exo?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473200"/>
            <a:ext cx="6146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¿Qué es exo?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184400"/>
            <a:ext cx="5638800" cy="1066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 framework open-source que convierte tus dispositivos en un cluster para ejecutar modelos de lenguaje grandes localmente.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556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365125" y="36830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23031" y="43656"/>
                </a:moveTo>
                <a:lnTo>
                  <a:pt x="162719" y="43656"/>
                </a:lnTo>
                <a:lnTo>
                  <a:pt x="162719" y="67469"/>
                </a:lnTo>
                <a:lnTo>
                  <a:pt x="123031" y="67469"/>
                </a:lnTo>
                <a:lnTo>
                  <a:pt x="123031" y="43656"/>
                </a:lnTo>
                <a:close/>
                <a:moveTo>
                  <a:pt x="119063" y="15875"/>
                </a:moveTo>
                <a:cubicBezTo>
                  <a:pt x="105916" y="15875"/>
                  <a:pt x="95250" y="26541"/>
                  <a:pt x="95250" y="39688"/>
                </a:cubicBezTo>
                <a:lnTo>
                  <a:pt x="95250" y="71438"/>
                </a:lnTo>
                <a:cubicBezTo>
                  <a:pt x="95250" y="84584"/>
                  <a:pt x="105916" y="95250"/>
                  <a:pt x="119063" y="95250"/>
                </a:cubicBezTo>
                <a:lnTo>
                  <a:pt x="127000" y="95250"/>
                </a:lnTo>
                <a:lnTo>
                  <a:pt x="127000" y="111125"/>
                </a:lnTo>
                <a:lnTo>
                  <a:pt x="15875" y="111125"/>
                </a:lnTo>
                <a:cubicBezTo>
                  <a:pt x="7094" y="111125"/>
                  <a:pt x="0" y="118219"/>
                  <a:pt x="0" y="127000"/>
                </a:cubicBezTo>
                <a:cubicBezTo>
                  <a:pt x="0" y="135781"/>
                  <a:pt x="7094" y="142875"/>
                  <a:pt x="15875" y="142875"/>
                </a:cubicBezTo>
                <a:lnTo>
                  <a:pt x="63500" y="142875"/>
                </a:lnTo>
                <a:lnTo>
                  <a:pt x="63500" y="158750"/>
                </a:lnTo>
                <a:lnTo>
                  <a:pt x="55563" y="158750"/>
                </a:lnTo>
                <a:cubicBezTo>
                  <a:pt x="42416" y="158750"/>
                  <a:pt x="31750" y="169416"/>
                  <a:pt x="31750" y="182563"/>
                </a:cubicBezTo>
                <a:lnTo>
                  <a:pt x="31750" y="214313"/>
                </a:lnTo>
                <a:cubicBezTo>
                  <a:pt x="31750" y="227459"/>
                  <a:pt x="42416" y="238125"/>
                  <a:pt x="55563" y="238125"/>
                </a:cubicBezTo>
                <a:lnTo>
                  <a:pt x="103188" y="238125"/>
                </a:lnTo>
                <a:cubicBezTo>
                  <a:pt x="116334" y="238125"/>
                  <a:pt x="127000" y="227459"/>
                  <a:pt x="127000" y="214313"/>
                </a:cubicBezTo>
                <a:lnTo>
                  <a:pt x="127000" y="182563"/>
                </a:lnTo>
                <a:cubicBezTo>
                  <a:pt x="127000" y="169416"/>
                  <a:pt x="116334" y="158750"/>
                  <a:pt x="103188" y="158750"/>
                </a:cubicBezTo>
                <a:lnTo>
                  <a:pt x="95250" y="158750"/>
                </a:lnTo>
                <a:lnTo>
                  <a:pt x="95250" y="142875"/>
                </a:lnTo>
                <a:lnTo>
                  <a:pt x="190500" y="142875"/>
                </a:lnTo>
                <a:lnTo>
                  <a:pt x="190500" y="158750"/>
                </a:lnTo>
                <a:lnTo>
                  <a:pt x="182563" y="158750"/>
                </a:lnTo>
                <a:cubicBezTo>
                  <a:pt x="169416" y="158750"/>
                  <a:pt x="158750" y="169416"/>
                  <a:pt x="158750" y="182563"/>
                </a:cubicBezTo>
                <a:lnTo>
                  <a:pt x="158750" y="214313"/>
                </a:lnTo>
                <a:cubicBezTo>
                  <a:pt x="158750" y="227459"/>
                  <a:pt x="169416" y="238125"/>
                  <a:pt x="182563" y="238125"/>
                </a:cubicBezTo>
                <a:lnTo>
                  <a:pt x="230188" y="238125"/>
                </a:lnTo>
                <a:cubicBezTo>
                  <a:pt x="243334" y="238125"/>
                  <a:pt x="254000" y="227459"/>
                  <a:pt x="254000" y="214313"/>
                </a:cubicBezTo>
                <a:lnTo>
                  <a:pt x="254000" y="182563"/>
                </a:lnTo>
                <a:cubicBezTo>
                  <a:pt x="254000" y="169416"/>
                  <a:pt x="243334" y="158750"/>
                  <a:pt x="230188" y="158750"/>
                </a:cubicBezTo>
                <a:lnTo>
                  <a:pt x="222250" y="158750"/>
                </a:lnTo>
                <a:lnTo>
                  <a:pt x="222250" y="142875"/>
                </a:lnTo>
                <a:lnTo>
                  <a:pt x="269875" y="142875"/>
                </a:lnTo>
                <a:cubicBezTo>
                  <a:pt x="278656" y="142875"/>
                  <a:pt x="285750" y="135781"/>
                  <a:pt x="285750" y="127000"/>
                </a:cubicBezTo>
                <a:cubicBezTo>
                  <a:pt x="285750" y="118219"/>
                  <a:pt x="278656" y="111125"/>
                  <a:pt x="269875" y="111125"/>
                </a:cubicBezTo>
                <a:lnTo>
                  <a:pt x="158750" y="111125"/>
                </a:lnTo>
                <a:lnTo>
                  <a:pt x="158750" y="95250"/>
                </a:lnTo>
                <a:lnTo>
                  <a:pt x="166688" y="95250"/>
                </a:lnTo>
                <a:cubicBezTo>
                  <a:pt x="179834" y="95250"/>
                  <a:pt x="190500" y="84584"/>
                  <a:pt x="190500" y="71438"/>
                </a:cubicBezTo>
                <a:lnTo>
                  <a:pt x="190500" y="39688"/>
                </a:lnTo>
                <a:cubicBezTo>
                  <a:pt x="190500" y="26541"/>
                  <a:pt x="179834" y="15875"/>
                  <a:pt x="166688" y="15875"/>
                </a:cubicBezTo>
                <a:lnTo>
                  <a:pt x="119063" y="15875"/>
                </a:lnTo>
                <a:close/>
                <a:moveTo>
                  <a:pt x="222250" y="186531"/>
                </a:moveTo>
                <a:lnTo>
                  <a:pt x="226219" y="186531"/>
                </a:lnTo>
                <a:lnTo>
                  <a:pt x="226219" y="210344"/>
                </a:lnTo>
                <a:lnTo>
                  <a:pt x="186531" y="210344"/>
                </a:lnTo>
                <a:lnTo>
                  <a:pt x="186531" y="186531"/>
                </a:lnTo>
                <a:lnTo>
                  <a:pt x="222250" y="186531"/>
                </a:lnTo>
                <a:close/>
                <a:moveTo>
                  <a:pt x="95250" y="186531"/>
                </a:moveTo>
                <a:lnTo>
                  <a:pt x="99219" y="186531"/>
                </a:lnTo>
                <a:lnTo>
                  <a:pt x="99219" y="210344"/>
                </a:lnTo>
                <a:lnTo>
                  <a:pt x="59531" y="210344"/>
                </a:lnTo>
                <a:lnTo>
                  <a:pt x="59531" y="186531"/>
                </a:lnTo>
                <a:lnTo>
                  <a:pt x="95250" y="186531"/>
                </a:ln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7" name="Text 4"/>
          <p:cNvSpPr/>
          <p:nvPr/>
        </p:nvSpPr>
        <p:spPr>
          <a:xfrm>
            <a:off x="965200" y="3556000"/>
            <a:ext cx="543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Inferencia Distribuida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65200" y="3860800"/>
            <a:ext cx="4927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Conecta laptops, iPads o Raspberry Pi en un cluster peer-to-peer.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54000" y="4572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381000" y="46990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129282" y="0"/>
                  <a:pt x="131564" y="496"/>
                  <a:pt x="133648" y="1439"/>
                </a:cubicBezTo>
                <a:lnTo>
                  <a:pt x="227112" y="41077"/>
                </a:lnTo>
                <a:cubicBezTo>
                  <a:pt x="238026" y="45690"/>
                  <a:pt x="246162" y="56455"/>
                  <a:pt x="246112" y="69453"/>
                </a:cubicBezTo>
                <a:cubicBezTo>
                  <a:pt x="245864" y="118666"/>
                  <a:pt x="225623" y="208707"/>
                  <a:pt x="140146" y="249634"/>
                </a:cubicBezTo>
                <a:cubicBezTo>
                  <a:pt x="131862" y="253603"/>
                  <a:pt x="122238" y="253603"/>
                  <a:pt x="113953" y="249634"/>
                </a:cubicBezTo>
                <a:cubicBezTo>
                  <a:pt x="28426" y="208707"/>
                  <a:pt x="8235" y="118666"/>
                  <a:pt x="7987" y="69453"/>
                </a:cubicBezTo>
                <a:cubicBezTo>
                  <a:pt x="7937" y="56455"/>
                  <a:pt x="16073" y="45690"/>
                  <a:pt x="26987" y="41077"/>
                </a:cubicBezTo>
                <a:lnTo>
                  <a:pt x="120402" y="1439"/>
                </a:lnTo>
                <a:cubicBezTo>
                  <a:pt x="122486" y="496"/>
                  <a:pt x="124718" y="0"/>
                  <a:pt x="127000" y="0"/>
                </a:cubicBezTo>
                <a:close/>
                <a:moveTo>
                  <a:pt x="127000" y="33139"/>
                </a:moveTo>
                <a:lnTo>
                  <a:pt x="127000" y="220712"/>
                </a:lnTo>
                <a:cubicBezTo>
                  <a:pt x="195461" y="187573"/>
                  <a:pt x="213866" y="114151"/>
                  <a:pt x="214313" y="70197"/>
                </a:cubicBezTo>
                <a:lnTo>
                  <a:pt x="127000" y="33189"/>
                </a:lnTo>
                <a:lnTo>
                  <a:pt x="127000" y="33189"/>
                </a:ln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1" name="Text 8"/>
          <p:cNvSpPr/>
          <p:nvPr/>
        </p:nvSpPr>
        <p:spPr>
          <a:xfrm>
            <a:off x="965200" y="4572000"/>
            <a:ext cx="543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Privacidad y Control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965200" y="4876800"/>
            <a:ext cx="4927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necesitas nube ni GPU dedicada. Tu data nunca sale de tus dispositivos.</a:t>
            </a:r>
            <a:endParaRPr lang="en-US" sz="1600" dirty="0"/>
          </a:p>
        </p:txBody>
      </p:sp>
      <p:pic>
        <p:nvPicPr>
          <p:cNvPr id="13" name="Image 1" descr="https://kimi-web-img.moonshot.cn/img/thumbs.dreamstime.com/dbedfa7515f4418dcac7e0074887b21565cd57b1.jpg"/>
          <p:cNvPicPr>
            <a:picLocks noChangeAspect="1"/>
          </p:cNvPicPr>
          <p:nvPr/>
        </p:nvPicPr>
        <p:blipFill>
          <a:blip r:embed="rId4"/>
          <a:srcRect l="18893" r="18893"/>
          <a:stretch/>
        </p:blipFill>
        <p:spPr>
          <a:xfrm>
            <a:off x="6299200" y="889000"/>
            <a:ext cx="5638800" cy="5080000"/>
          </a:xfrm>
          <a:prstGeom prst="roundRect">
            <a:avLst>
              <a:gd name="adj" fmla="val 3000"/>
            </a:avLst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473200"/>
            <a:ext cx="11684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truco de exo: </a:t>
            </a:r>
            <a:r>
              <a:rPr lang="en-US" sz="30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Shard</a:t>
            </a: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de modelos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2032000"/>
            <a:ext cx="1219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Dividir para conquistar. Un modelo grande se parte en trozos para ser procesado por varios dispositivos pequeños.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58825" y="26416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101596" y="0"/>
                </a:moveTo>
                <a:lnTo>
                  <a:pt x="1117604" y="0"/>
                </a:lnTo>
                <a:cubicBezTo>
                  <a:pt x="1173714" y="0"/>
                  <a:pt x="1219200" y="45486"/>
                  <a:pt x="1219200" y="101596"/>
                </a:cubicBezTo>
                <a:lnTo>
                  <a:pt x="1219200" y="1117604"/>
                </a:lnTo>
                <a:cubicBezTo>
                  <a:pt x="1219200" y="1173714"/>
                  <a:pt x="1173714" y="1219200"/>
                  <a:pt x="11176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524"/>
                  <a:pt x="45524" y="0"/>
                  <a:pt x="101596" y="0"/>
                </a:cubicBezTo>
                <a:close/>
              </a:path>
            </a:pathLst>
          </a:custGeom>
          <a:solidFill>
            <a:srgbClr val="8FA7D0">
              <a:alpha val="30196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1139825" y="3022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53603" y="-1161"/>
                </a:moveTo>
                <a:cubicBezTo>
                  <a:pt x="238155" y="-10091"/>
                  <a:pt x="219045" y="-10091"/>
                  <a:pt x="203597" y="-1161"/>
                </a:cubicBezTo>
                <a:lnTo>
                  <a:pt x="128409" y="42237"/>
                </a:lnTo>
                <a:cubicBezTo>
                  <a:pt x="112961" y="51167"/>
                  <a:pt x="103406" y="67687"/>
                  <a:pt x="103406" y="85546"/>
                </a:cubicBezTo>
                <a:lnTo>
                  <a:pt x="103406" y="176540"/>
                </a:lnTo>
                <a:lnTo>
                  <a:pt x="24557" y="222081"/>
                </a:lnTo>
                <a:cubicBezTo>
                  <a:pt x="9108" y="231011"/>
                  <a:pt x="-446" y="247531"/>
                  <a:pt x="-446" y="265390"/>
                </a:cubicBezTo>
                <a:lnTo>
                  <a:pt x="-446" y="352276"/>
                </a:lnTo>
                <a:cubicBezTo>
                  <a:pt x="-446" y="370136"/>
                  <a:pt x="9108" y="386655"/>
                  <a:pt x="24557" y="395585"/>
                </a:cubicBezTo>
                <a:lnTo>
                  <a:pt x="99834" y="438983"/>
                </a:lnTo>
                <a:cubicBezTo>
                  <a:pt x="115282" y="447913"/>
                  <a:pt x="134392" y="447913"/>
                  <a:pt x="149840" y="438983"/>
                </a:cubicBezTo>
                <a:lnTo>
                  <a:pt x="228689" y="393442"/>
                </a:lnTo>
                <a:lnTo>
                  <a:pt x="307538" y="438983"/>
                </a:lnTo>
                <a:cubicBezTo>
                  <a:pt x="322987" y="447913"/>
                  <a:pt x="342096" y="447913"/>
                  <a:pt x="357545" y="438983"/>
                </a:cubicBezTo>
                <a:lnTo>
                  <a:pt x="432643" y="395585"/>
                </a:lnTo>
                <a:cubicBezTo>
                  <a:pt x="448092" y="386655"/>
                  <a:pt x="457646" y="370136"/>
                  <a:pt x="457646" y="352276"/>
                </a:cubicBezTo>
                <a:lnTo>
                  <a:pt x="457646" y="265390"/>
                </a:lnTo>
                <a:cubicBezTo>
                  <a:pt x="457646" y="247531"/>
                  <a:pt x="448092" y="231011"/>
                  <a:pt x="432643" y="222081"/>
                </a:cubicBezTo>
                <a:lnTo>
                  <a:pt x="353794" y="176540"/>
                </a:lnTo>
                <a:lnTo>
                  <a:pt x="353794" y="85546"/>
                </a:lnTo>
                <a:cubicBezTo>
                  <a:pt x="353794" y="67687"/>
                  <a:pt x="344239" y="51167"/>
                  <a:pt x="328791" y="42237"/>
                </a:cubicBezTo>
                <a:lnTo>
                  <a:pt x="253603" y="-1161"/>
                </a:lnTo>
                <a:close/>
                <a:moveTo>
                  <a:pt x="207169" y="261283"/>
                </a:moveTo>
                <a:lnTo>
                  <a:pt x="207169" y="356384"/>
                </a:lnTo>
                <a:lnTo>
                  <a:pt x="128320" y="401925"/>
                </a:lnTo>
                <a:cubicBezTo>
                  <a:pt x="127248" y="402550"/>
                  <a:pt x="125998" y="402908"/>
                  <a:pt x="124748" y="402908"/>
                </a:cubicBezTo>
                <a:lnTo>
                  <a:pt x="124748" y="308878"/>
                </a:lnTo>
                <a:lnTo>
                  <a:pt x="207169" y="261283"/>
                </a:lnTo>
                <a:close/>
                <a:moveTo>
                  <a:pt x="413802" y="261818"/>
                </a:moveTo>
                <a:cubicBezTo>
                  <a:pt x="414427" y="262890"/>
                  <a:pt x="414784" y="264140"/>
                  <a:pt x="414784" y="265390"/>
                </a:cubicBezTo>
                <a:lnTo>
                  <a:pt x="414784" y="352276"/>
                </a:lnTo>
                <a:cubicBezTo>
                  <a:pt x="414784" y="354866"/>
                  <a:pt x="413445" y="357188"/>
                  <a:pt x="411212" y="358438"/>
                </a:cubicBezTo>
                <a:lnTo>
                  <a:pt x="335935" y="401836"/>
                </a:lnTo>
                <a:cubicBezTo>
                  <a:pt x="334863" y="402461"/>
                  <a:pt x="333613" y="402818"/>
                  <a:pt x="332363" y="402818"/>
                </a:cubicBezTo>
                <a:lnTo>
                  <a:pt x="332363" y="308789"/>
                </a:lnTo>
                <a:lnTo>
                  <a:pt x="413802" y="261818"/>
                </a:lnTo>
                <a:close/>
                <a:moveTo>
                  <a:pt x="311021" y="85546"/>
                </a:moveTo>
                <a:lnTo>
                  <a:pt x="311021" y="176540"/>
                </a:lnTo>
                <a:lnTo>
                  <a:pt x="228600" y="224135"/>
                </a:lnTo>
                <a:lnTo>
                  <a:pt x="228600" y="129034"/>
                </a:lnTo>
                <a:lnTo>
                  <a:pt x="310039" y="82064"/>
                </a:lnTo>
                <a:cubicBezTo>
                  <a:pt x="310664" y="83135"/>
                  <a:pt x="311021" y="84386"/>
                  <a:pt x="311021" y="85636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7" name="Text 4"/>
          <p:cNvSpPr/>
          <p:nvPr/>
        </p:nvSpPr>
        <p:spPr>
          <a:xfrm>
            <a:off x="55166" y="3962400"/>
            <a:ext cx="2628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Modelo Grande (40B)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01489" y="4267200"/>
            <a:ext cx="1130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~80 GB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917825" y="33528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505956" y="208419"/>
                </a:moveTo>
                <a:cubicBezTo>
                  <a:pt x="517118" y="219581"/>
                  <a:pt x="517118" y="237708"/>
                  <a:pt x="505956" y="248870"/>
                </a:cubicBezTo>
                <a:lnTo>
                  <a:pt x="391656" y="363170"/>
                </a:lnTo>
                <a:cubicBezTo>
                  <a:pt x="383441" y="371386"/>
                  <a:pt x="371207" y="373797"/>
                  <a:pt x="360491" y="369332"/>
                </a:cubicBezTo>
                <a:cubicBezTo>
                  <a:pt x="349776" y="364867"/>
                  <a:pt x="342900" y="354419"/>
                  <a:pt x="342900" y="342900"/>
                </a:cubicBezTo>
                <a:lnTo>
                  <a:pt x="342900" y="285750"/>
                </a:lnTo>
                <a:lnTo>
                  <a:pt x="42863" y="285750"/>
                </a:lnTo>
                <a:cubicBezTo>
                  <a:pt x="19199" y="285750"/>
                  <a:pt x="0" y="266551"/>
                  <a:pt x="0" y="242888"/>
                </a:cubicBezTo>
                <a:lnTo>
                  <a:pt x="0" y="214313"/>
                </a:lnTo>
                <a:cubicBezTo>
                  <a:pt x="0" y="190649"/>
                  <a:pt x="19199" y="171450"/>
                  <a:pt x="42863" y="171450"/>
                </a:cubicBezTo>
                <a:lnTo>
                  <a:pt x="342900" y="171450"/>
                </a:lnTo>
                <a:lnTo>
                  <a:pt x="342900" y="114300"/>
                </a:lnTo>
                <a:cubicBezTo>
                  <a:pt x="342900" y="102781"/>
                  <a:pt x="349865" y="92333"/>
                  <a:pt x="360581" y="87868"/>
                </a:cubicBezTo>
                <a:cubicBezTo>
                  <a:pt x="371296" y="83403"/>
                  <a:pt x="383530" y="85904"/>
                  <a:pt x="391745" y="94030"/>
                </a:cubicBezTo>
                <a:lnTo>
                  <a:pt x="506045" y="208330"/>
                </a:ln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0" name="Text 7"/>
          <p:cNvSpPr/>
          <p:nvPr/>
        </p:nvSpPr>
        <p:spPr>
          <a:xfrm>
            <a:off x="5303639" y="2895600"/>
            <a:ext cx="2095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División en Shards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470400" y="3251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101600" y="0"/>
                </a:moveTo>
                <a:lnTo>
                  <a:pt x="914400" y="0"/>
                </a:lnTo>
                <a:cubicBezTo>
                  <a:pt x="970475" y="0"/>
                  <a:pt x="1016000" y="45525"/>
                  <a:pt x="1016000" y="101600"/>
                </a:cubicBezTo>
                <a:lnTo>
                  <a:pt x="1016000" y="914400"/>
                </a:lnTo>
                <a:cubicBezTo>
                  <a:pt x="1016000" y="970475"/>
                  <a:pt x="970475" y="1016000"/>
                  <a:pt x="9144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7097E5">
              <a:alpha val="50196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4216400" y="3251200"/>
            <a:ext cx="15240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1/3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588000" y="3251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101600" y="0"/>
                </a:moveTo>
                <a:lnTo>
                  <a:pt x="914400" y="0"/>
                </a:lnTo>
                <a:cubicBezTo>
                  <a:pt x="970475" y="0"/>
                  <a:pt x="1016000" y="45525"/>
                  <a:pt x="1016000" y="101600"/>
                </a:cubicBezTo>
                <a:lnTo>
                  <a:pt x="1016000" y="914400"/>
                </a:lnTo>
                <a:cubicBezTo>
                  <a:pt x="1016000" y="970475"/>
                  <a:pt x="970475" y="1016000"/>
                  <a:pt x="9144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7097E5">
              <a:alpha val="50196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5334000" y="3251200"/>
            <a:ext cx="15240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1/3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05600" y="3251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101600" y="0"/>
                </a:moveTo>
                <a:lnTo>
                  <a:pt x="914400" y="0"/>
                </a:lnTo>
                <a:cubicBezTo>
                  <a:pt x="970475" y="0"/>
                  <a:pt x="1016000" y="45525"/>
                  <a:pt x="1016000" y="101600"/>
                </a:cubicBezTo>
                <a:lnTo>
                  <a:pt x="1016000" y="914400"/>
                </a:lnTo>
                <a:cubicBezTo>
                  <a:pt x="1016000" y="970475"/>
                  <a:pt x="970475" y="1016000"/>
                  <a:pt x="9144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7097E5">
              <a:alpha val="50196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6451600" y="3251200"/>
            <a:ext cx="15240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1/3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8759825" y="33528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505956" y="208419"/>
                </a:moveTo>
                <a:cubicBezTo>
                  <a:pt x="517118" y="219581"/>
                  <a:pt x="517118" y="237708"/>
                  <a:pt x="505956" y="248870"/>
                </a:cubicBezTo>
                <a:lnTo>
                  <a:pt x="391656" y="363170"/>
                </a:lnTo>
                <a:cubicBezTo>
                  <a:pt x="383441" y="371386"/>
                  <a:pt x="371207" y="373797"/>
                  <a:pt x="360491" y="369332"/>
                </a:cubicBezTo>
                <a:cubicBezTo>
                  <a:pt x="349776" y="364867"/>
                  <a:pt x="342900" y="354419"/>
                  <a:pt x="342900" y="342900"/>
                </a:cubicBezTo>
                <a:lnTo>
                  <a:pt x="342900" y="285750"/>
                </a:lnTo>
                <a:lnTo>
                  <a:pt x="42863" y="285750"/>
                </a:lnTo>
                <a:cubicBezTo>
                  <a:pt x="19199" y="285750"/>
                  <a:pt x="0" y="266551"/>
                  <a:pt x="0" y="242888"/>
                </a:cubicBezTo>
                <a:lnTo>
                  <a:pt x="0" y="214313"/>
                </a:lnTo>
                <a:cubicBezTo>
                  <a:pt x="0" y="190649"/>
                  <a:pt x="19199" y="171450"/>
                  <a:pt x="42863" y="171450"/>
                </a:cubicBezTo>
                <a:lnTo>
                  <a:pt x="342900" y="171450"/>
                </a:lnTo>
                <a:lnTo>
                  <a:pt x="342900" y="114300"/>
                </a:lnTo>
                <a:cubicBezTo>
                  <a:pt x="342900" y="102781"/>
                  <a:pt x="349865" y="92333"/>
                  <a:pt x="360581" y="87868"/>
                </a:cubicBezTo>
                <a:cubicBezTo>
                  <a:pt x="371296" y="83403"/>
                  <a:pt x="383530" y="85904"/>
                  <a:pt x="391745" y="94030"/>
                </a:cubicBezTo>
                <a:lnTo>
                  <a:pt x="506045" y="208330"/>
                </a:ln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8" name="Shape 15"/>
          <p:cNvSpPr/>
          <p:nvPr/>
        </p:nvSpPr>
        <p:spPr>
          <a:xfrm>
            <a:off x="10112375" y="30480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19" name="Shape 16"/>
          <p:cNvSpPr/>
          <p:nvPr/>
        </p:nvSpPr>
        <p:spPr>
          <a:xfrm>
            <a:off x="10188575" y="3149600"/>
            <a:ext cx="254000" cy="203200"/>
          </a:xfrm>
          <a:custGeom>
            <a:avLst/>
            <a:gdLst/>
            <a:ahLst/>
            <a:cxnLst/>
            <a:rect l="l" t="t" r="r" b="b"/>
            <a:pathLst>
              <a:path w="254000" h="203200">
                <a:moveTo>
                  <a:pt x="50800" y="12700"/>
                </a:moveTo>
                <a:cubicBezTo>
                  <a:pt x="36790" y="12700"/>
                  <a:pt x="25400" y="24090"/>
                  <a:pt x="25400" y="38100"/>
                </a:cubicBezTo>
                <a:lnTo>
                  <a:pt x="25400" y="133350"/>
                </a:lnTo>
                <a:lnTo>
                  <a:pt x="50800" y="133350"/>
                </a:lnTo>
                <a:lnTo>
                  <a:pt x="50800" y="38100"/>
                </a:lnTo>
                <a:lnTo>
                  <a:pt x="203200" y="38100"/>
                </a:lnTo>
                <a:lnTo>
                  <a:pt x="203200" y="133350"/>
                </a:lnTo>
                <a:lnTo>
                  <a:pt x="228600" y="133350"/>
                </a:lnTo>
                <a:lnTo>
                  <a:pt x="228600" y="38100"/>
                </a:lnTo>
                <a:cubicBezTo>
                  <a:pt x="228600" y="24090"/>
                  <a:pt x="217210" y="12700"/>
                  <a:pt x="203200" y="12700"/>
                </a:cubicBezTo>
                <a:lnTo>
                  <a:pt x="50800" y="12700"/>
                </a:lnTo>
                <a:close/>
                <a:moveTo>
                  <a:pt x="7620" y="152400"/>
                </a:moveTo>
                <a:cubicBezTo>
                  <a:pt x="3413" y="152400"/>
                  <a:pt x="0" y="155813"/>
                  <a:pt x="0" y="160020"/>
                </a:cubicBezTo>
                <a:cubicBezTo>
                  <a:pt x="0" y="176848"/>
                  <a:pt x="13652" y="190500"/>
                  <a:pt x="30480" y="190500"/>
                </a:cubicBezTo>
                <a:lnTo>
                  <a:pt x="223520" y="190500"/>
                </a:lnTo>
                <a:cubicBezTo>
                  <a:pt x="240347" y="190500"/>
                  <a:pt x="254000" y="176848"/>
                  <a:pt x="254000" y="160020"/>
                </a:cubicBezTo>
                <a:cubicBezTo>
                  <a:pt x="254000" y="155813"/>
                  <a:pt x="250587" y="152400"/>
                  <a:pt x="246380" y="152400"/>
                </a:cubicBezTo>
                <a:lnTo>
                  <a:pt x="7620" y="15240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0" name="Shape 17"/>
          <p:cNvSpPr/>
          <p:nvPr/>
        </p:nvSpPr>
        <p:spPr>
          <a:xfrm>
            <a:off x="10620375" y="30480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21" name="Shape 18"/>
          <p:cNvSpPr/>
          <p:nvPr/>
        </p:nvSpPr>
        <p:spPr>
          <a:xfrm>
            <a:off x="10696575" y="3149600"/>
            <a:ext cx="254000" cy="203200"/>
          </a:xfrm>
          <a:custGeom>
            <a:avLst/>
            <a:gdLst/>
            <a:ahLst/>
            <a:cxnLst/>
            <a:rect l="l" t="t" r="r" b="b"/>
            <a:pathLst>
              <a:path w="254000" h="203200">
                <a:moveTo>
                  <a:pt x="50800" y="12700"/>
                </a:moveTo>
                <a:cubicBezTo>
                  <a:pt x="36790" y="12700"/>
                  <a:pt x="25400" y="24090"/>
                  <a:pt x="25400" y="38100"/>
                </a:cubicBezTo>
                <a:lnTo>
                  <a:pt x="25400" y="133350"/>
                </a:lnTo>
                <a:lnTo>
                  <a:pt x="50800" y="133350"/>
                </a:lnTo>
                <a:lnTo>
                  <a:pt x="50800" y="38100"/>
                </a:lnTo>
                <a:lnTo>
                  <a:pt x="203200" y="38100"/>
                </a:lnTo>
                <a:lnTo>
                  <a:pt x="203200" y="133350"/>
                </a:lnTo>
                <a:lnTo>
                  <a:pt x="228600" y="133350"/>
                </a:lnTo>
                <a:lnTo>
                  <a:pt x="228600" y="38100"/>
                </a:lnTo>
                <a:cubicBezTo>
                  <a:pt x="228600" y="24090"/>
                  <a:pt x="217210" y="12700"/>
                  <a:pt x="203200" y="12700"/>
                </a:cubicBezTo>
                <a:lnTo>
                  <a:pt x="50800" y="12700"/>
                </a:lnTo>
                <a:close/>
                <a:moveTo>
                  <a:pt x="7620" y="152400"/>
                </a:moveTo>
                <a:cubicBezTo>
                  <a:pt x="3413" y="152400"/>
                  <a:pt x="0" y="155813"/>
                  <a:pt x="0" y="160020"/>
                </a:cubicBezTo>
                <a:cubicBezTo>
                  <a:pt x="0" y="176848"/>
                  <a:pt x="13652" y="190500"/>
                  <a:pt x="30480" y="190500"/>
                </a:cubicBezTo>
                <a:lnTo>
                  <a:pt x="223520" y="190500"/>
                </a:lnTo>
                <a:cubicBezTo>
                  <a:pt x="240347" y="190500"/>
                  <a:pt x="254000" y="176848"/>
                  <a:pt x="254000" y="160020"/>
                </a:cubicBezTo>
                <a:cubicBezTo>
                  <a:pt x="254000" y="155813"/>
                  <a:pt x="250587" y="152400"/>
                  <a:pt x="246380" y="152400"/>
                </a:cubicBezTo>
                <a:lnTo>
                  <a:pt x="7620" y="15240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Shape 19"/>
          <p:cNvSpPr/>
          <p:nvPr/>
        </p:nvSpPr>
        <p:spPr>
          <a:xfrm>
            <a:off x="11128375" y="30480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23" name="Shape 20"/>
          <p:cNvSpPr/>
          <p:nvPr/>
        </p:nvSpPr>
        <p:spPr>
          <a:xfrm>
            <a:off x="11242675" y="31496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0" y="25400"/>
                </a:moveTo>
                <a:cubicBezTo>
                  <a:pt x="0" y="11390"/>
                  <a:pt x="11390" y="0"/>
                  <a:pt x="25400" y="0"/>
                </a:cubicBezTo>
                <a:lnTo>
                  <a:pt x="152400" y="0"/>
                </a:lnTo>
                <a:cubicBezTo>
                  <a:pt x="166410" y="0"/>
                  <a:pt x="177800" y="11390"/>
                  <a:pt x="177800" y="25400"/>
                </a:cubicBezTo>
                <a:lnTo>
                  <a:pt x="177800" y="177800"/>
                </a:lnTo>
                <a:cubicBezTo>
                  <a:pt x="177800" y="191810"/>
                  <a:pt x="166410" y="203200"/>
                  <a:pt x="152400" y="203200"/>
                </a:cubicBezTo>
                <a:lnTo>
                  <a:pt x="25400" y="203200"/>
                </a:lnTo>
                <a:cubicBezTo>
                  <a:pt x="11390" y="203200"/>
                  <a:pt x="0" y="191810"/>
                  <a:pt x="0" y="177800"/>
                </a:cubicBezTo>
                <a:lnTo>
                  <a:pt x="0" y="25400"/>
                </a:lnTo>
                <a:close/>
                <a:moveTo>
                  <a:pt x="101600" y="171450"/>
                </a:moveTo>
                <a:cubicBezTo>
                  <a:pt x="101600" y="164441"/>
                  <a:pt x="95909" y="158750"/>
                  <a:pt x="88900" y="158750"/>
                </a:cubicBezTo>
                <a:cubicBezTo>
                  <a:pt x="81891" y="158750"/>
                  <a:pt x="76200" y="164441"/>
                  <a:pt x="76200" y="171450"/>
                </a:cubicBezTo>
                <a:cubicBezTo>
                  <a:pt x="76200" y="178459"/>
                  <a:pt x="81891" y="184150"/>
                  <a:pt x="88900" y="184150"/>
                </a:cubicBezTo>
                <a:cubicBezTo>
                  <a:pt x="95909" y="184150"/>
                  <a:pt x="101600" y="178459"/>
                  <a:pt x="101600" y="171450"/>
                </a:cubicBezTo>
                <a:close/>
                <a:moveTo>
                  <a:pt x="152400" y="25400"/>
                </a:moveTo>
                <a:lnTo>
                  <a:pt x="25400" y="25400"/>
                </a:lnTo>
                <a:lnTo>
                  <a:pt x="25400" y="139700"/>
                </a:lnTo>
                <a:lnTo>
                  <a:pt x="152400" y="139700"/>
                </a:lnTo>
                <a:lnTo>
                  <a:pt x="152400" y="2540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4" name="Text 21"/>
          <p:cNvSpPr/>
          <p:nvPr/>
        </p:nvSpPr>
        <p:spPr>
          <a:xfrm>
            <a:off x="9718080" y="3556000"/>
            <a:ext cx="2209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Cluster (3x16GB)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9850041" y="3860800"/>
            <a:ext cx="1943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48 GB Unificados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254000" y="4826000"/>
            <a:ext cx="11684000" cy="558800"/>
          </a:xfrm>
          <a:custGeom>
            <a:avLst/>
            <a:gdLst/>
            <a:ahLst/>
            <a:cxnLst/>
            <a:rect l="l" t="t" r="r" b="b"/>
            <a:pathLst>
              <a:path w="11684000" h="558800">
                <a:moveTo>
                  <a:pt x="101601" y="0"/>
                </a:moveTo>
                <a:lnTo>
                  <a:pt x="11582399" y="0"/>
                </a:lnTo>
                <a:cubicBezTo>
                  <a:pt x="11638512" y="0"/>
                  <a:pt x="11684000" y="45488"/>
                  <a:pt x="11684000" y="101601"/>
                </a:cubicBezTo>
                <a:lnTo>
                  <a:pt x="11684000" y="457199"/>
                </a:lnTo>
                <a:cubicBezTo>
                  <a:pt x="11684000" y="513312"/>
                  <a:pt x="11638512" y="558800"/>
                  <a:pt x="11582399" y="558800"/>
                </a:cubicBezTo>
                <a:lnTo>
                  <a:pt x="101601" y="558800"/>
                </a:lnTo>
                <a:cubicBezTo>
                  <a:pt x="45488" y="558800"/>
                  <a:pt x="0" y="513312"/>
                  <a:pt x="0" y="4571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</p:sp>
      <p:sp>
        <p:nvSpPr>
          <p:cNvPr id="27" name="Text 24"/>
          <p:cNvSpPr/>
          <p:nvPr/>
        </p:nvSpPr>
        <p:spPr>
          <a:xfrm>
            <a:off x="254000" y="4826000"/>
            <a:ext cx="11684000" cy="558800"/>
          </a:xfrm>
          <a:prstGeom prst="rect">
            <a:avLst/>
          </a:prstGeom>
          <a:noFill/>
          <a:ln/>
        </p:spPr>
        <p:txBody>
          <a:bodyPr wrap="square" lIns="203200" tIns="101600" rIns="203200" bIns="10160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 </a:t>
            </a:r>
            <a:r>
              <a:rPr lang="en-US" sz="18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exo</a:t>
            </a:r>
            <a:r>
              <a:rPr lang="en-US" sz="18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varios dispositivos pequeños actúan como una sola "super-GPU" distribuida.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867</TotalTime>
  <Words>971</Words>
  <Application>Microsoft Macintosh PowerPoint</Application>
  <PresentationFormat>Panorámica</PresentationFormat>
  <Paragraphs>210</Paragraphs>
  <Slides>26</Slides>
  <Notes>26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2" baseType="lpstr">
      <vt:lpstr>MiSans</vt:lpstr>
      <vt:lpstr>Calibri</vt:lpstr>
      <vt:lpstr>Noto Sans SC</vt:lpstr>
      <vt:lpstr>微软雅黑</vt:lpstr>
      <vt:lpstr>Arial</vt:lpstr>
      <vt:lpstr>Custom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Ejecutando IA localmente con exo: shard y memoria unificada</dc:title>
  <dc:subject>Ejecutando IA localmente con exo: shard y memoria unificada</dc:subject>
  <dc:creator>Kimi</dc:creator>
  <cp:lastModifiedBy>Microsoft Office User</cp:lastModifiedBy>
  <cp:revision>3</cp:revision>
  <dcterms:created xsi:type="dcterms:W3CDTF">2025-09-25T04:29:18Z</dcterms:created>
  <dcterms:modified xsi:type="dcterms:W3CDTF">2025-09-25T18:58:10Z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{"Label":"Ejecutando IA localmente con exo: shard y memoria unificada","ContentProducer":"001191110108MACG2KBH8F10000","ProduceID":"d3ac2ab67tifbtc8epp0","ReservedCode1":"","ContentPropagator":"001191110108MACG2KBH8F20000","PropagateID":"d3ac2ab67tifbtc8e</vt:lpwstr>
  </property>
</Properties>
</file>